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9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20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34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89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66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277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3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03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17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1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64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EBB2-8C81-4870-B00B-B6855A1AC27C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284B6-3558-48DC-9DDB-200B76B3B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26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chemeClr val="accent3">
              <a:lumMod val="75000"/>
              <a:alpha val="48627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growing Church is likely to have lay people as well as ordained clergy active in leadership and other roles</a:t>
            </a:r>
            <a:endParaRPr lang="en-GB" sz="20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96752"/>
            <a:ext cx="669674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Out of ten, how do you rate your church as one where lay as well as ordained people are active in leadership and other roles?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13314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Score              /10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740352" y="1331476"/>
            <a:ext cx="504056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876256" y="1196752"/>
            <a:ext cx="2016224" cy="646331"/>
          </a:xfrm>
          <a:prstGeom prst="rect">
            <a:avLst/>
          </a:prstGeom>
          <a:solidFill>
            <a:schemeClr val="accent3">
              <a:lumMod val="75000"/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79512" y="2060848"/>
            <a:ext cx="8712968" cy="4176464"/>
          </a:xfrm>
          <a:prstGeom prst="rect">
            <a:avLst/>
          </a:prstGeom>
          <a:solidFill>
            <a:schemeClr val="accent3">
              <a:lumMod val="75000"/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7092280" y="2132856"/>
            <a:ext cx="1584176" cy="504056"/>
            <a:chOff x="7092280" y="2132856"/>
            <a:chExt cx="1584176" cy="504056"/>
          </a:xfrm>
        </p:grpSpPr>
        <p:sp>
          <p:nvSpPr>
            <p:cNvPr id="14" name="Rounded Rectangle 1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092280" y="2780928"/>
            <a:ext cx="1584176" cy="504056"/>
            <a:chOff x="7092280" y="2132856"/>
            <a:chExt cx="1584176" cy="504056"/>
          </a:xfrm>
        </p:grpSpPr>
        <p:sp>
          <p:nvSpPr>
            <p:cNvPr id="24" name="Rounded Rectangle 2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092280" y="3429000"/>
            <a:ext cx="1584176" cy="504056"/>
            <a:chOff x="7092280" y="2132856"/>
            <a:chExt cx="1584176" cy="504056"/>
          </a:xfrm>
        </p:grpSpPr>
        <p:sp>
          <p:nvSpPr>
            <p:cNvPr id="29" name="Rounded Rectangle 2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92280" y="4077072"/>
            <a:ext cx="1584176" cy="504056"/>
            <a:chOff x="7092280" y="2132856"/>
            <a:chExt cx="1584176" cy="504056"/>
          </a:xfrm>
        </p:grpSpPr>
        <p:sp>
          <p:nvSpPr>
            <p:cNvPr id="34" name="Rounded Rectangle 3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092280" y="4797152"/>
            <a:ext cx="1584176" cy="504056"/>
            <a:chOff x="7092280" y="2132856"/>
            <a:chExt cx="1584176" cy="504056"/>
          </a:xfrm>
        </p:grpSpPr>
        <p:sp>
          <p:nvSpPr>
            <p:cNvPr id="39" name="Rounded Rectangle 3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92280" y="5445224"/>
            <a:ext cx="1584176" cy="504056"/>
            <a:chOff x="7092280" y="2132856"/>
            <a:chExt cx="1584176" cy="504056"/>
          </a:xfrm>
        </p:grpSpPr>
        <p:sp>
          <p:nvSpPr>
            <p:cNvPr id="44" name="Rounded Rectangle 4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3528" y="2132856"/>
            <a:ext cx="655272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Are we committed in principle and practice to growing collaborative shared ministry and leadership?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In general, do people feel they have a place within church life and are given opportunities to try things out?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Do we regularly rotate volunteer service among a larger number of people?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Do we help our volunteers and lay leaders to get the appropriate level of training and support if they require it?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Do we encourage new people and young people to play an active part?</a:t>
            </a:r>
          </a:p>
          <a:p>
            <a:pPr marL="342900" indent="-342900">
              <a:buAutoNum type="arabicPeriod"/>
            </a:pPr>
            <a:endParaRPr lang="en-US" sz="800" dirty="0"/>
          </a:p>
          <a:p>
            <a:pPr marL="342900" indent="-342900">
              <a:buAutoNum type="arabicPeriod"/>
            </a:pPr>
            <a:r>
              <a:rPr lang="en-US" dirty="0"/>
              <a:t>Do we have more people in leadership positions than 12 months ago?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6938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E594ED4B-43ED-4F47-BEF1-3B868C02AE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9642AD-BFE0-4AF1-9207-AC9C49972B08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890697C7-7D69-4A24-91B1-452A1276E66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CC512A7-28E4-4C00-AAA0-52E225BCA9AA}">
  <ds:schemaRefs>
    <ds:schemaRef ds:uri="http://purl.org/dc/elements/1.1/"/>
    <ds:schemaRef ds:uri="http://schemas.microsoft.com/office/2006/documentManagement/types"/>
    <ds:schemaRef ds:uri="http://purl.org/dc/terms/"/>
    <ds:schemaRef ds:uri="91caf6fe-75ce-478b-9c7c-0edc1e2a0a7e"/>
    <ds:schemaRef ds:uri="http://purl.org/dc/dcmitype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have lay people as well as ordained clergy active in leadership and other roles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have lay people as well as ordained clergy active in leadership and other roles</dc:title>
  <dc:creator>Kevin Norris</dc:creator>
  <cp:lastModifiedBy>Sherri Wood</cp:lastModifiedBy>
  <cp:revision>2</cp:revision>
  <dcterms:created xsi:type="dcterms:W3CDTF">2015-03-09T13:31:22Z</dcterms:created>
  <dcterms:modified xsi:type="dcterms:W3CDTF">2024-12-04T16:59:20Z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</Properties>
</file>