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97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33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904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52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4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77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4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2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938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01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17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576D3-CFB4-4497-8B45-9308149D9E3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F5E8B-51D0-419B-93CB-7E8491D58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76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000" b="1" dirty="0"/>
              <a:t>A growing Church is likely to understand its context, actively engage with it and those who might not currently go to church</a:t>
            </a:r>
            <a:endParaRPr lang="en-GB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Out of ten, how do you rate your church at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tx2"/>
                </a:solidFill>
              </a:rPr>
              <a:t>Understanding your context? (e.g. your local area)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tx2"/>
                </a:solidFill>
              </a:rPr>
              <a:t>Actively engaging with it, especially with those who might not currently go to church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4076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40768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chemeClr val="accent4">
              <a:lumMod val="40000"/>
              <a:lumOff val="60000"/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564904"/>
            <a:ext cx="8712968" cy="4104456"/>
          </a:xfrm>
          <a:prstGeom prst="rect">
            <a:avLst/>
          </a:prstGeom>
          <a:solidFill>
            <a:schemeClr val="accent4">
              <a:lumMod val="40000"/>
              <a:lumOff val="60000"/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179512" y="2636912"/>
            <a:ext cx="8496944" cy="4401205"/>
            <a:chOff x="179512" y="2060848"/>
            <a:chExt cx="8496944" cy="4401205"/>
          </a:xfrm>
        </p:grpSpPr>
        <p:sp>
          <p:nvSpPr>
            <p:cNvPr id="11" name="TextBox 10"/>
            <p:cNvSpPr txBox="1"/>
            <p:nvPr/>
          </p:nvSpPr>
          <p:spPr>
            <a:xfrm>
              <a:off x="179512" y="2060848"/>
              <a:ext cx="6696744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dirty="0"/>
                <a:t>Do we have any specific plans to connect with and reach out to people as yet untouched by our church?</a:t>
              </a:r>
            </a:p>
            <a:p>
              <a:pPr marL="342900" indent="-342900">
                <a:buAutoNum type="arabicPeriod"/>
              </a:pPr>
              <a:endParaRPr lang="en-US" dirty="0"/>
            </a:p>
            <a:p>
              <a:pPr marL="342900" indent="-342900">
                <a:buAutoNum type="arabicPeriod"/>
              </a:pPr>
              <a:r>
                <a:rPr lang="en-US" dirty="0"/>
                <a:t>Does our community know that we are here; do we have a good reputation as a faith community or do we need to build bridges to our community?</a:t>
              </a:r>
            </a:p>
            <a:p>
              <a:pPr marL="342900" indent="-342900">
                <a:buAutoNum type="arabicPeriod"/>
              </a:pPr>
              <a:endParaRPr lang="en-US" sz="1000" dirty="0"/>
            </a:p>
            <a:p>
              <a:pPr marL="342900" indent="-342900">
                <a:buAutoNum type="arabicPeriod"/>
              </a:pPr>
              <a:r>
                <a:rPr lang="en-US" dirty="0"/>
                <a:t>Are we sufficiently and creatively involved with our local school(s), church and non church schools, lay and ordained involvement?</a:t>
              </a:r>
            </a:p>
            <a:p>
              <a:pPr marL="342900" indent="-342900">
                <a:buAutoNum type="arabicPeriod"/>
              </a:pPr>
              <a:endParaRPr lang="en-US" dirty="0"/>
            </a:p>
            <a:p>
              <a:pPr marL="342900" indent="-342900">
                <a:buAutoNum type="arabicPeriod"/>
              </a:pPr>
              <a:r>
                <a:rPr lang="en-US" dirty="0"/>
                <a:t>Are there particular parts of the parish which are largely untouched by our church?</a:t>
              </a:r>
            </a:p>
            <a:p>
              <a:pPr marL="342900" indent="-342900">
                <a:buAutoNum type="arabicPeriod"/>
              </a:pPr>
              <a:endParaRPr lang="en-US" dirty="0"/>
            </a:p>
            <a:p>
              <a:pPr marL="342900" indent="-342900">
                <a:buAutoNum type="arabicPeriod"/>
              </a:pPr>
              <a:r>
                <a:rPr lang="en-US" dirty="0"/>
                <a:t>Do we have plans to start a new service, a fresh expression, or a new church plant within the next 2 years?</a:t>
              </a:r>
            </a:p>
            <a:p>
              <a:pPr marL="342900" indent="-342900">
                <a:buAutoNum type="arabicPeriod"/>
              </a:pPr>
              <a:endParaRPr lang="en-US" dirty="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7092280" y="2060848"/>
              <a:ext cx="1584176" cy="504056"/>
              <a:chOff x="7092280" y="2060848"/>
              <a:chExt cx="1584176" cy="504056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7092280" y="2060848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8028384" y="2060848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164288" y="2123564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YES</a:t>
                </a:r>
                <a:endParaRPr lang="en-GB" b="1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100392" y="2123564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NO</a:t>
                </a:r>
                <a:endParaRPr lang="en-GB" b="1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7092280" y="2996952"/>
              <a:ext cx="1584176" cy="504056"/>
              <a:chOff x="7092280" y="2348880"/>
              <a:chExt cx="1584176" cy="504056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7092280" y="2348880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8028384" y="2348880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164288" y="2411596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YES</a:t>
                </a:r>
                <a:endParaRPr lang="en-GB" b="1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8100392" y="2411596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NO</a:t>
                </a:r>
                <a:endParaRPr lang="en-GB" b="1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7092280" y="3933056"/>
              <a:ext cx="1584176" cy="504056"/>
              <a:chOff x="7092280" y="2636912"/>
              <a:chExt cx="1584176" cy="504056"/>
            </a:xfrm>
          </p:grpSpPr>
          <p:sp>
            <p:nvSpPr>
              <p:cNvPr id="29" name="Rounded Rectangle 28"/>
              <p:cNvSpPr/>
              <p:nvPr/>
            </p:nvSpPr>
            <p:spPr>
              <a:xfrm>
                <a:off x="7092280" y="2636912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8028384" y="2636912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164288" y="270892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YES</a:t>
                </a:r>
                <a:endParaRPr lang="en-GB" b="1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8100392" y="270892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NO</a:t>
                </a:r>
                <a:endParaRPr lang="en-GB" b="1" dirty="0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7092280" y="4725144"/>
              <a:ext cx="1584176" cy="504056"/>
              <a:chOff x="7092280" y="2780928"/>
              <a:chExt cx="1584176" cy="504056"/>
            </a:xfrm>
          </p:grpSpPr>
          <p:sp>
            <p:nvSpPr>
              <p:cNvPr id="34" name="Rounded Rectangle 33"/>
              <p:cNvSpPr/>
              <p:nvPr/>
            </p:nvSpPr>
            <p:spPr>
              <a:xfrm>
                <a:off x="7092280" y="2780928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8028384" y="2780928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7164288" y="2852936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YES</a:t>
                </a:r>
                <a:endParaRPr lang="en-GB" b="1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8100392" y="2852936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NO</a:t>
                </a:r>
                <a:endParaRPr lang="en-GB" b="1" dirty="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7092280" y="5517232"/>
              <a:ext cx="1584176" cy="504056"/>
              <a:chOff x="7092280" y="2852936"/>
              <a:chExt cx="1584176" cy="504056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7092280" y="2852936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8028384" y="2852936"/>
                <a:ext cx="648072" cy="50405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7164288" y="2924944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YES</a:t>
                </a:r>
                <a:endParaRPr lang="en-GB" b="1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8100392" y="2924944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NO</a:t>
                </a:r>
                <a:endParaRPr lang="en-GB" b="1" dirty="0"/>
              </a:p>
            </p:txBody>
          </p:sp>
        </p:grpSp>
      </p:grpSp>
      <p:sp>
        <p:nvSpPr>
          <p:cNvPr id="48" name="Rectangle 47"/>
          <p:cNvSpPr/>
          <p:nvPr/>
        </p:nvSpPr>
        <p:spPr>
          <a:xfrm>
            <a:off x="6876256" y="1846565"/>
            <a:ext cx="2016224" cy="646331"/>
          </a:xfrm>
          <a:prstGeom prst="rect">
            <a:avLst/>
          </a:prstGeom>
          <a:solidFill>
            <a:schemeClr val="accent4">
              <a:lumMod val="40000"/>
              <a:lumOff val="60000"/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ounded Rectangle 48"/>
          <p:cNvSpPr/>
          <p:nvPr/>
        </p:nvSpPr>
        <p:spPr>
          <a:xfrm>
            <a:off x="7740352" y="1988840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7020272" y="19795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565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25AC6159-9575-4F6D-9C0D-B549B0FBAC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0FC505-F05C-4571-B91D-C1F6A22EA47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4847617-A2A8-4696-BB7C-6D4A435E585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C2ACB11-4D33-4251-8A2C-5CD954D54AED}">
  <ds:schemaRefs>
    <ds:schemaRef ds:uri="http://purl.org/dc/terms/"/>
    <ds:schemaRef ds:uri="91caf6fe-75ce-478b-9c7c-0edc1e2a0a7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understand its context, actively engage with it and those who might not currently go to church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understand its context, actively engage with it and those who might not currently go to church</dc:title>
  <dc:creator>Kevin Norris</dc:creator>
  <cp:lastModifiedBy>Sherri Wood</cp:lastModifiedBy>
  <cp:revision>2</cp:revision>
  <dcterms:created xsi:type="dcterms:W3CDTF">2015-03-09T13:29:49Z</dcterms:created>
  <dcterms:modified xsi:type="dcterms:W3CDTF">2024-12-02T13:45:23Z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