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2"/>
  </p:notesMasterIdLst>
  <p:sldIdLst>
    <p:sldId id="256" r:id="rId6"/>
    <p:sldId id="257" r:id="rId7"/>
    <p:sldId id="269" r:id="rId8"/>
    <p:sldId id="258" r:id="rId9"/>
    <p:sldId id="5593" r:id="rId10"/>
    <p:sldId id="5594" r:id="rId11"/>
    <p:sldId id="5595" r:id="rId12"/>
    <p:sldId id="5596" r:id="rId13"/>
    <p:sldId id="5598" r:id="rId14"/>
    <p:sldId id="5597" r:id="rId15"/>
    <p:sldId id="5600" r:id="rId16"/>
    <p:sldId id="5602" r:id="rId17"/>
    <p:sldId id="5599" r:id="rId18"/>
    <p:sldId id="266" r:id="rId19"/>
    <p:sldId id="5601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73727B-3C93-4903-8410-518F42A6EDC6}" v="98" dt="2024-11-05T16:39:09.5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8" autoAdjust="0"/>
    <p:restoredTop sz="94660"/>
  </p:normalViewPr>
  <p:slideViewPr>
    <p:cSldViewPr snapToGrid="0">
      <p:cViewPr varScale="1">
        <p:scale>
          <a:sx n="93" d="100"/>
          <a:sy n="93" d="100"/>
        </p:scale>
        <p:origin x="9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89262-0A0E-4031-90D1-B3C4324DF3C5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41F51-1D1E-470A-90C3-D339056A66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37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Asking for information is not a recent idea! I check all the figures.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41F51-1D1E-470A-90C3-D339056A664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835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N.B. There’s an online version…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41F51-1D1E-470A-90C3-D339056A664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963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does some error-checking as you go along.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41F51-1D1E-470A-90C3-D339056A664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826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N.B. You can enter this information now if you like – gets it out of the way!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41F51-1D1E-470A-90C3-D339056A664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537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N.B. Also includes online regulars. Schools are a bit of a grey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41F51-1D1E-470A-90C3-D339056A664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911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I don’t have your estimate, people will have to make do with my estimate! Thomas Paine 1776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41F51-1D1E-470A-90C3-D339056A664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021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A2309-9773-947E-DA65-38B0AD34F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F80EF8-DF30-51FB-FA2A-232E31FD2A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5A229-1944-C131-EF2C-561C98122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DA73-0FAB-4EF7-87B2-82E8E4CAF0E4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28E68-B283-A3B1-6EEC-9B211CEC5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1E44B-B377-4310-96FA-1B8ED81C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1A19-8629-43B6-B6BA-8D24394C2A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642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F9D03-3F0D-034E-80E4-501D124F5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BE0E1-E5F2-D760-7DC6-32E49B5FC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9CC3F-1B45-8DA0-0B9F-65FAD9BAB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DA73-0FAB-4EF7-87B2-82E8E4CAF0E4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BEBF4-4A62-6B4F-8F1D-796F9029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C9BDD-A67A-5C7F-96DA-25AE29B9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1A19-8629-43B6-B6BA-8D24394C2A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296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BE546A-DCFF-9BFB-4CAC-ECEA3F3292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7ADD50-FBA3-A5EF-58EB-2E3AAD70A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192C8-9A02-C2F5-E182-C8BC4B7D6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DA73-0FAB-4EF7-87B2-82E8E4CAF0E4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9AADF-A548-3C84-285C-37E7E61C0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68A19-2476-FB2B-C88D-A97236322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1A19-8629-43B6-B6BA-8D24394C2A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548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5FFF9-8B40-AC43-0375-3EBAD4B5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0B36-50F0-124A-8AD0-49A8A3EDD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97D45-3D6E-3E11-5B7D-C1B684877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DA73-0FAB-4EF7-87B2-82E8E4CAF0E4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B50B7-C01D-39A7-805B-1C024B693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C9AE6-BBC3-1D75-C427-02A2BA42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1A19-8629-43B6-B6BA-8D24394C2A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009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6A594-FECB-0CDD-A01F-5A9469C49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E2597-0A5B-F6D6-7C08-587950A9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371C2-A4B3-EA20-F83A-FFF761A71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DA73-0FAB-4EF7-87B2-82E8E4CAF0E4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9BC48-D7B6-44DE-CE70-961E1434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6AEAD-FB52-2870-B549-4F4A2ABE8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1A19-8629-43B6-B6BA-8D24394C2A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23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E35A8-8F2C-74C8-6525-FCEBAC73A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81EFB-ED86-1158-EA01-073876AC0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3145E-0CCE-83E1-6CC8-ECA058C39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D4DDB6-861C-FE81-D6A2-85A20B3E6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DA73-0FAB-4EF7-87B2-82E8E4CAF0E4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C9FD3-2328-CFA0-AEEA-BFDF8F23B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F61FD-7F49-5040-4FEF-732935FD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1A19-8629-43B6-B6BA-8D24394C2A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861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19B5E-540F-24B6-F606-2432EA729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98436-6D5F-0E37-810F-6A6903FC4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5A1793-D8DC-3B79-F969-85713574D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585B7E-6927-C13F-A49F-A4F382CC5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5DE467-7F6B-9B23-53BF-23DBCF260B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CBEA32-066C-E703-FDFB-B8CF1F3DC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DA73-0FAB-4EF7-87B2-82E8E4CAF0E4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ACA6AB-13E9-2686-8690-F1786C1F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C1B631-0ABA-FF34-191F-62318F92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1A19-8629-43B6-B6BA-8D24394C2A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6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EE57-8202-7DED-0B95-636F59571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96C542-2609-2760-ECE7-B4325B0AE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DA73-0FAB-4EF7-87B2-82E8E4CAF0E4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0895C4-9120-B3DE-AA2C-DCFC44A2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9BD929-B919-1BA1-B155-A06A767C5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1A19-8629-43B6-B6BA-8D24394C2A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38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BA39A3-8004-D7CA-D8FB-188BA4938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DA73-0FAB-4EF7-87B2-82E8E4CAF0E4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B68328-8593-279E-B757-C27BCA523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F26BF-F10A-1922-5E96-600E3B36B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1A19-8629-43B6-B6BA-8D24394C2A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10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88BD8-CE0B-A97E-714B-DE08EAF8C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9A071-7B1D-6731-8E5B-59DA3A1FB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B17E2-BB69-8DA4-E27F-598A0BFF7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F9314-2491-EE97-42AB-F9BD861C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DA73-0FAB-4EF7-87B2-82E8E4CAF0E4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D3AA0-7B30-6A9A-3394-92B0B441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1579E-AD1E-C2CB-59F3-B2CB99BF5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1A19-8629-43B6-B6BA-8D24394C2A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007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71F22-E580-1210-8D59-878EF00B8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883B7D-EB68-43D3-8765-C971955B8D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6EA50D-C7D9-1873-80F5-15E67D1A9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A8D26-5863-BC4E-C3B8-2EFB7BB4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DA73-0FAB-4EF7-87B2-82E8E4CAF0E4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977D7-6145-F90A-C433-DD1ABA4FD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55665-6F9E-3F33-52A0-8D4F2B50F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1A19-8629-43B6-B6BA-8D24394C2A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538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D3B57A-B388-72C4-1AC1-7EC1AEB4A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2E894-67E7-7604-353B-42E450D35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34E18-FEEB-74B0-F2E6-1F99D80E7C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9DA73-0FAB-4EF7-87B2-82E8E4CAF0E4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D554D-77A0-1BA3-DF3C-C7CBD2DF7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D803B-4B47-CE65-C723-1828E178F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31A19-8629-43B6-B6BA-8D24394C2A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06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mailto:statistics.unit@churchofengland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parishreturns.churchofengland.org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england.org/about/data-services/resources-publications-and-data" TargetMode="External"/><Relationship Id="rId2" Type="http://schemas.openxmlformats.org/officeDocument/2006/relationships/hyperlink" Target="http://arcg.is/1RaS4C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hurchofengland.org/sites/default/files/2024-05/parishmapsarcgis_userguide_april2024.pdf" TargetMode="External"/><Relationship Id="rId4" Type="http://schemas.openxmlformats.org/officeDocument/2006/relationships/hyperlink" Target="https://parishreturns.churchofengland.org/census-dashboards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arishreturns.churchofengland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60E4F34-639F-8791-3B94-3DAEEA9326DB}"/>
              </a:ext>
            </a:extLst>
          </p:cNvPr>
          <p:cNvSpPr txBox="1">
            <a:spLocks/>
          </p:cNvSpPr>
          <p:nvPr/>
        </p:nvSpPr>
        <p:spPr>
          <a:xfrm>
            <a:off x="911024" y="503582"/>
            <a:ext cx="10369952" cy="5078313"/>
          </a:xfrm>
          <a:prstGeom prst="rect">
            <a:avLst/>
          </a:prstGeom>
          <a:solidFill>
            <a:srgbClr val="9F85B1">
              <a:lumMod val="40000"/>
              <a:lumOff val="60000"/>
            </a:srgb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ea typeface="+mj-ea"/>
              <a:cs typeface="+mj-cs"/>
            </a:endParaRP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How to complete your Statistics for Mission form and why it matters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000" dirty="0">
              <a:solidFill>
                <a:sysClr val="windowText" lastClr="000000"/>
              </a:solidFill>
              <a:latin typeface="Gill Sans MT"/>
            </a:endParaRP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ysClr val="windowText" lastClr="000000"/>
                </a:solidFill>
                <a:latin typeface="Gill Sans MT"/>
              </a:rPr>
              <a:t>or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ysClr val="windowText" lastClr="000000"/>
              </a:solidFill>
              <a:latin typeface="Gill Sans MT"/>
            </a:endParaRP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ysClr val="windowText" lastClr="000000"/>
                </a:solidFill>
                <a:latin typeface="Gill Sans MT"/>
              </a:rPr>
              <a:t>If you’re </a:t>
            </a:r>
            <a:r>
              <a:rPr lang="en-GB" sz="3200" dirty="0" err="1">
                <a:solidFill>
                  <a:sysClr val="windowText" lastClr="000000"/>
                </a:solidFill>
                <a:latin typeface="Gill Sans MT"/>
              </a:rPr>
              <a:t>statty</a:t>
            </a:r>
            <a:r>
              <a:rPr lang="en-GB" sz="3200" dirty="0">
                <a:solidFill>
                  <a:sysClr val="windowText" lastClr="000000"/>
                </a:solidFill>
                <a:latin typeface="Gill Sans MT"/>
              </a:rPr>
              <a:t> and you know it: clap your hands; if you’re not </a:t>
            </a:r>
            <a:r>
              <a:rPr lang="en-GB" sz="3200" dirty="0" err="1">
                <a:solidFill>
                  <a:sysClr val="windowText" lastClr="000000"/>
                </a:solidFill>
                <a:latin typeface="Gill Sans MT"/>
              </a:rPr>
              <a:t>statty</a:t>
            </a:r>
            <a:r>
              <a:rPr lang="en-GB" sz="3200" dirty="0">
                <a:solidFill>
                  <a:sysClr val="windowText" lastClr="000000"/>
                </a:solidFill>
                <a:latin typeface="Gill Sans MT"/>
              </a:rPr>
              <a:t>: don’t stamp your feet but come along to our webinar and we’ll try to help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ysClr val="windowText" lastClr="000000"/>
                </a:solidFill>
                <a:latin typeface="Gill Sans MT"/>
              </a:rPr>
              <a:t> 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ABF3A4-6F42-9C40-1EAF-DCEA8D983F36}"/>
              </a:ext>
            </a:extLst>
          </p:cNvPr>
          <p:cNvSpPr txBox="1">
            <a:spLocks/>
          </p:cNvSpPr>
          <p:nvPr/>
        </p:nvSpPr>
        <p:spPr>
          <a:xfrm>
            <a:off x="838200" y="5798508"/>
            <a:ext cx="10515600" cy="636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Emma Buchan, Ken Eames</a:t>
            </a:r>
          </a:p>
        </p:txBody>
      </p:sp>
    </p:spTree>
    <p:extLst>
      <p:ext uri="{BB962C8B-B14F-4D97-AF65-F5344CB8AC3E}">
        <p14:creationId xmlns:p14="http://schemas.microsoft.com/office/powerpoint/2010/main" val="547161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4F5AB-C492-8336-7937-F97E85CD9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FE5A8C7-751D-D0AE-2FFB-7E7BCFA7FF0E}"/>
              </a:ext>
            </a:extLst>
          </p:cNvPr>
          <p:cNvSpPr/>
          <p:nvPr/>
        </p:nvSpPr>
        <p:spPr>
          <a:xfrm>
            <a:off x="1700478" y="261818"/>
            <a:ext cx="8075700" cy="676383"/>
          </a:xfrm>
          <a:prstGeom prst="wedgeRoundRectCallout">
            <a:avLst>
              <a:gd name="adj1" fmla="val -51362"/>
              <a:gd name="adj2" fmla="val 100671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Q: If I’m not quite sure of the answer, what do I do?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BAA9D06-1A69-F7FA-8F15-6629A068DB14}"/>
              </a:ext>
            </a:extLst>
          </p:cNvPr>
          <p:cNvSpPr/>
          <p:nvPr/>
        </p:nvSpPr>
        <p:spPr>
          <a:xfrm>
            <a:off x="3958540" y="1136637"/>
            <a:ext cx="7558107" cy="1493673"/>
          </a:xfrm>
          <a:prstGeom prst="wedgeRoundRectCallout">
            <a:avLst>
              <a:gd name="adj1" fmla="val 55234"/>
              <a:gd name="adj2" fmla="val 50917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A:  Your common sense will probably get you to a sensible answer. I would far rather have your best estimate than have no information.</a:t>
            </a:r>
          </a:p>
        </p:txBody>
      </p:sp>
      <p:pic>
        <p:nvPicPr>
          <p:cNvPr id="2052" name="Picture 4" descr="Common Sense">
            <a:extLst>
              <a:ext uri="{FF2B5EF4-FFF2-40B4-BE49-F238E27FC236}">
                <a16:creationId xmlns:a16="http://schemas.microsoft.com/office/drawing/2014/main" id="{9C2CA8C7-BD9E-EBD3-11F5-3BDF42793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710" y="2779033"/>
            <a:ext cx="3586581" cy="3921328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mmon Sense">
            <a:extLst>
              <a:ext uri="{FF2B5EF4-FFF2-40B4-BE49-F238E27FC236}">
                <a16:creationId xmlns:a16="http://schemas.microsoft.com/office/drawing/2014/main" id="{4BC7A8B6-FBAC-1F90-6575-E70B339DB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517" r="10840"/>
          <a:stretch/>
        </p:blipFill>
        <p:spPr bwMode="auto">
          <a:xfrm>
            <a:off x="7737593" y="2711370"/>
            <a:ext cx="1828800" cy="294233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building with a steeple&#10;&#10;Description automatically generated">
            <a:extLst>
              <a:ext uri="{FF2B5EF4-FFF2-40B4-BE49-F238E27FC236}">
                <a16:creationId xmlns:a16="http://schemas.microsoft.com/office/drawing/2014/main" id="{3A72938E-5D98-F641-7DC4-DC14DD738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9" y="788378"/>
            <a:ext cx="1286933" cy="1729316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017245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77AC5-8A10-A40E-E58C-DC2151F8C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75199124-96FB-1D1F-3247-AB38E00B08FA}"/>
              </a:ext>
            </a:extLst>
          </p:cNvPr>
          <p:cNvSpPr/>
          <p:nvPr/>
        </p:nvSpPr>
        <p:spPr>
          <a:xfrm>
            <a:off x="2118167" y="311531"/>
            <a:ext cx="4317357" cy="676383"/>
          </a:xfrm>
          <a:prstGeom prst="wedgeRoundRectCallout">
            <a:avLst>
              <a:gd name="adj1" fmla="val -62405"/>
              <a:gd name="adj2" fmla="val 88988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Q:  What if I need help?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7DA4075-6C38-F134-62D9-6082DE4D0995}"/>
              </a:ext>
            </a:extLst>
          </p:cNvPr>
          <p:cNvSpPr/>
          <p:nvPr/>
        </p:nvSpPr>
        <p:spPr>
          <a:xfrm>
            <a:off x="3958540" y="1136638"/>
            <a:ext cx="7558107" cy="1143000"/>
          </a:xfrm>
          <a:prstGeom prst="wedgeRoundRectCallout">
            <a:avLst>
              <a:gd name="adj1" fmla="val 55234"/>
              <a:gd name="adj2" fmla="val 50917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A: Please ask. Contact your diocese, or contact us: </a:t>
            </a: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  <a:hlinkClick r:id="rId2"/>
              </a:rPr>
              <a:t>statistics.unit@churchofengland.org</a:t>
            </a: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</a:p>
        </p:txBody>
      </p:sp>
      <p:pic>
        <p:nvPicPr>
          <p:cNvPr id="2050" name="Picture 2" descr="Dad's Army stamp">
            <a:extLst>
              <a:ext uri="{FF2B5EF4-FFF2-40B4-BE49-F238E27FC236}">
                <a16:creationId xmlns:a16="http://schemas.microsoft.com/office/drawing/2014/main" id="{E27FF19D-0D9B-43E3-E78D-BDA43B631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72" y="2428362"/>
            <a:ext cx="7027118" cy="3952754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tall tower with a green roof&#10;&#10;Description automatically generated">
            <a:extLst>
              <a:ext uri="{FF2B5EF4-FFF2-40B4-BE49-F238E27FC236}">
                <a16:creationId xmlns:a16="http://schemas.microsoft.com/office/drawing/2014/main" id="{7A2FD364-933F-3F97-3C08-03F892263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9" r="28204" b="10339"/>
          <a:stretch/>
        </p:blipFill>
        <p:spPr>
          <a:xfrm>
            <a:off x="462988" y="775504"/>
            <a:ext cx="1094971" cy="1261641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601395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C271A-AC63-9681-AB93-E545F54BC6D7}"/>
              </a:ext>
            </a:extLst>
          </p:cNvPr>
          <p:cNvSpPr txBox="1">
            <a:spLocks/>
          </p:cNvSpPr>
          <p:nvPr/>
        </p:nvSpPr>
        <p:spPr>
          <a:xfrm>
            <a:off x="838200" y="308302"/>
            <a:ext cx="10515600" cy="480131"/>
          </a:xfrm>
          <a:prstGeom prst="rect">
            <a:avLst/>
          </a:prstGeom>
          <a:solidFill>
            <a:srgbClr val="9F85B1">
              <a:lumMod val="40000"/>
              <a:lumOff val="60000"/>
            </a:srgbClr>
          </a:solidFill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Gill Sans MT"/>
              </a:rPr>
              <a:t>Some of the ways the information is used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ea typeface="+mj-ea"/>
              <a:cs typeface="+mj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59C987-19F9-06E5-C59B-03D6F8F112C5}"/>
              </a:ext>
            </a:extLst>
          </p:cNvPr>
          <p:cNvSpPr txBox="1">
            <a:spLocks/>
          </p:cNvSpPr>
          <p:nvPr/>
        </p:nvSpPr>
        <p:spPr>
          <a:xfrm>
            <a:off x="302228" y="1007417"/>
            <a:ext cx="11294679" cy="4490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DF7B1D-5595-B9A6-C5D1-4CBF087A9BEC}"/>
              </a:ext>
            </a:extLst>
          </p:cNvPr>
          <p:cNvSpPr txBox="1"/>
          <p:nvPr/>
        </p:nvSpPr>
        <p:spPr>
          <a:xfrm>
            <a:off x="1003777" y="1705047"/>
            <a:ext cx="8927187" cy="355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/>
              <a:t>Introduction</a:t>
            </a:r>
          </a:p>
          <a:p>
            <a:endParaRPr lang="en-GB" sz="2500" dirty="0"/>
          </a:p>
          <a:p>
            <a:r>
              <a:rPr lang="en-GB" sz="2500" dirty="0"/>
              <a:t>Quantitative to Qualitative – PRAY</a:t>
            </a:r>
          </a:p>
          <a:p>
            <a:endParaRPr lang="en-GB" sz="25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500" dirty="0"/>
              <a:t>What are the learnings?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500" dirty="0"/>
              <a:t>How can the stats impact the stats?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500" dirty="0"/>
              <a:t>Definitions? Worshipping Communities</a:t>
            </a:r>
          </a:p>
          <a:p>
            <a:endParaRPr lang="en-GB" sz="2500" dirty="0"/>
          </a:p>
          <a:p>
            <a:r>
              <a:rPr lang="en-GB" sz="2500" dirty="0"/>
              <a:t>This all leads to how we can support the work of the church better. </a:t>
            </a:r>
          </a:p>
        </p:txBody>
      </p:sp>
    </p:spTree>
    <p:extLst>
      <p:ext uri="{BB962C8B-B14F-4D97-AF65-F5344CB8AC3E}">
        <p14:creationId xmlns:p14="http://schemas.microsoft.com/office/powerpoint/2010/main" val="912753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29F25-5771-6D44-8DB9-936E266DC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79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23A7C2-0A84-EC7A-1253-4BAF1D9564AE}"/>
              </a:ext>
            </a:extLst>
          </p:cNvPr>
          <p:cNvSpPr txBox="1">
            <a:spLocks/>
          </p:cNvSpPr>
          <p:nvPr/>
        </p:nvSpPr>
        <p:spPr>
          <a:xfrm>
            <a:off x="838200" y="252902"/>
            <a:ext cx="10515600" cy="590931"/>
          </a:xfrm>
          <a:prstGeom prst="rect">
            <a:avLst/>
          </a:prstGeom>
          <a:solidFill>
            <a:srgbClr val="9F85B1">
              <a:lumMod val="40000"/>
              <a:lumOff val="60000"/>
            </a:srgbClr>
          </a:solidFill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Any questions?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85684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69FBE-40AC-30BA-0D03-DD8092473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9949946-3D2F-D0C1-F606-C1A061CCD737}"/>
              </a:ext>
            </a:extLst>
          </p:cNvPr>
          <p:cNvSpPr txBox="1">
            <a:spLocks/>
          </p:cNvSpPr>
          <p:nvPr/>
        </p:nvSpPr>
        <p:spPr>
          <a:xfrm>
            <a:off x="838200" y="252902"/>
            <a:ext cx="10515600" cy="590931"/>
          </a:xfrm>
          <a:prstGeom prst="rect">
            <a:avLst/>
          </a:prstGeom>
          <a:solidFill>
            <a:srgbClr val="9F85B1">
              <a:lumMod val="40000"/>
              <a:lumOff val="60000"/>
            </a:srgbClr>
          </a:solidFill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What the online parish returns system can do for you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ea typeface="+mj-ea"/>
              <a:cs typeface="+mj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AD8DC8-D9E5-92BA-4F16-505F8C1DA3A3}"/>
              </a:ext>
            </a:extLst>
          </p:cNvPr>
          <p:cNvSpPr txBox="1">
            <a:spLocks/>
          </p:cNvSpPr>
          <p:nvPr/>
        </p:nvSpPr>
        <p:spPr>
          <a:xfrm>
            <a:off x="450376" y="1023582"/>
            <a:ext cx="11250703" cy="5199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  <a:latin typeface="Gill Sans MT"/>
              </a:rPr>
              <a:t>Almost all data we receive from churches comes via the Online Parish Returns System (OPRS).</a:t>
            </a:r>
          </a:p>
          <a:p>
            <a:r>
              <a:rPr lang="en-GB" dirty="0">
                <a:solidFill>
                  <a:prstClr val="black"/>
                </a:solidFill>
                <a:latin typeface="Gill Sans MT"/>
              </a:rPr>
              <a:t>It’s been around for the past 12 years or so, and can be found here: </a:t>
            </a:r>
            <a:r>
              <a:rPr lang="en-GB" dirty="0">
                <a:solidFill>
                  <a:prstClr val="black"/>
                </a:solidFill>
                <a:latin typeface="Gill Sans MT"/>
                <a:hlinkClick r:id="rId2"/>
              </a:rPr>
              <a:t>https://parishreturns.churchofengland.org/</a:t>
            </a:r>
            <a:r>
              <a:rPr lang="en-GB" dirty="0">
                <a:solidFill>
                  <a:prstClr val="black"/>
                </a:solidFill>
                <a:latin typeface="Gill Sans MT"/>
              </a:rPr>
              <a:t>  Ideally, several people in every church and every diocese would have access to it.</a:t>
            </a:r>
          </a:p>
          <a:p>
            <a:r>
              <a:rPr lang="en-GB" dirty="0">
                <a:solidFill>
                  <a:prstClr val="black"/>
                </a:solidFill>
                <a:latin typeface="Gill Sans MT"/>
              </a:rPr>
              <a:t>Churches can enter their October attendance figures in (almost) real time.</a:t>
            </a:r>
          </a:p>
          <a:p>
            <a:endParaRPr lang="en-GB" dirty="0">
              <a:solidFill>
                <a:prstClr val="black"/>
              </a:solidFill>
              <a:latin typeface="Gill Sans MT"/>
            </a:endParaRPr>
          </a:p>
          <a:p>
            <a:pPr marL="0" indent="0">
              <a:buNone/>
            </a:pPr>
            <a:r>
              <a:rPr lang="en-GB" dirty="0">
                <a:solidFill>
                  <a:prstClr val="black"/>
                </a:solidFill>
                <a:latin typeface="Gill Sans MT"/>
              </a:rPr>
              <a:t>It gives:</a:t>
            </a:r>
          </a:p>
          <a:p>
            <a:r>
              <a:rPr lang="en-GB" dirty="0">
                <a:solidFill>
                  <a:prstClr val="black"/>
                </a:solidFill>
                <a:latin typeface="Gill Sans MT"/>
              </a:rPr>
              <a:t>Access to “live” dashboards – Statistics for Mission, Parish Finance, and Census &amp; Deprivation.</a:t>
            </a:r>
          </a:p>
        </p:txBody>
      </p:sp>
    </p:spTree>
    <p:extLst>
      <p:ext uri="{BB962C8B-B14F-4D97-AF65-F5344CB8AC3E}">
        <p14:creationId xmlns:p14="http://schemas.microsoft.com/office/powerpoint/2010/main" val="2452079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23A7C2-0A84-EC7A-1253-4BAF1D9564AE}"/>
              </a:ext>
            </a:extLst>
          </p:cNvPr>
          <p:cNvSpPr txBox="1">
            <a:spLocks/>
          </p:cNvSpPr>
          <p:nvPr/>
        </p:nvSpPr>
        <p:spPr>
          <a:xfrm>
            <a:off x="838200" y="252902"/>
            <a:ext cx="10515600" cy="590931"/>
          </a:xfrm>
          <a:prstGeom prst="rect">
            <a:avLst/>
          </a:prstGeom>
          <a:solidFill>
            <a:srgbClr val="9F85B1">
              <a:lumMod val="40000"/>
              <a:lumOff val="60000"/>
            </a:srgbClr>
          </a:solidFill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Census and deprivation data </a:t>
            </a:r>
            <a:r>
              <a:rPr lang="en-GB" sz="3600" dirty="0">
                <a:solidFill>
                  <a:sysClr val="windowText" lastClr="000000"/>
                </a:solidFill>
                <a:latin typeface="Gill Sans MT"/>
              </a:rPr>
              <a:t>l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inks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ea typeface="+mj-ea"/>
              <a:cs typeface="+mj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D3D6A5-B953-AADE-CD19-E7729098C295}"/>
              </a:ext>
            </a:extLst>
          </p:cNvPr>
          <p:cNvSpPr txBox="1">
            <a:spLocks/>
          </p:cNvSpPr>
          <p:nvPr/>
        </p:nvSpPr>
        <p:spPr>
          <a:xfrm>
            <a:off x="489904" y="1011863"/>
            <a:ext cx="11212192" cy="44902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  <a:latin typeface="Gill Sans MT"/>
              </a:rPr>
              <a:t>Interactive census &amp; deprivation map: </a:t>
            </a:r>
            <a:r>
              <a:rPr lang="en-GB" dirty="0">
                <a:solidFill>
                  <a:prstClr val="black"/>
                </a:solidFill>
                <a:latin typeface="Gill Sans MT"/>
                <a:hlinkClick r:id="rId2"/>
              </a:rPr>
              <a:t>http://arcg.is/1RaS4CS</a:t>
            </a:r>
            <a:r>
              <a:rPr lang="en-GB" dirty="0">
                <a:solidFill>
                  <a:prstClr val="black"/>
                </a:solidFill>
                <a:latin typeface="Gill Sans MT"/>
              </a:rPr>
              <a:t> </a:t>
            </a:r>
          </a:p>
          <a:p>
            <a:r>
              <a:rPr lang="en-GB" dirty="0">
                <a:solidFill>
                  <a:prstClr val="black"/>
                </a:solidFill>
                <a:latin typeface="Gill Sans MT"/>
              </a:rPr>
              <a:t>Big spreadsheets: </a:t>
            </a:r>
            <a:r>
              <a:rPr lang="en-GB" dirty="0">
                <a:solidFill>
                  <a:prstClr val="black"/>
                </a:solidFill>
                <a:latin typeface="Gill Sans MT"/>
                <a:hlinkClick r:id="rId3"/>
              </a:rPr>
              <a:t>https://www.churchofengland.org/about/data-services/resources-publications-and-data</a:t>
            </a:r>
            <a:r>
              <a:rPr lang="en-GB" dirty="0">
                <a:solidFill>
                  <a:prstClr val="black"/>
                </a:solidFill>
                <a:latin typeface="Gill Sans MT"/>
              </a:rPr>
              <a:t> </a:t>
            </a:r>
          </a:p>
          <a:p>
            <a:r>
              <a:rPr lang="en-GB" dirty="0">
                <a:solidFill>
                  <a:prstClr val="black"/>
                </a:solidFill>
                <a:latin typeface="Gill Sans MT"/>
              </a:rPr>
              <a:t>Parish census &amp; deprivation dashboards: </a:t>
            </a:r>
            <a:r>
              <a:rPr lang="en-GB" dirty="0">
                <a:solidFill>
                  <a:prstClr val="black"/>
                </a:solidFill>
                <a:latin typeface="Gill Sans MT"/>
                <a:hlinkClick r:id="rId4"/>
              </a:rPr>
              <a:t>https://parishreturns.churchofengland.org/census-dashboards/</a:t>
            </a:r>
            <a:r>
              <a:rPr lang="en-GB" dirty="0">
                <a:solidFill>
                  <a:prstClr val="black"/>
                </a:solidFill>
                <a:latin typeface="Gill Sans MT"/>
              </a:rPr>
              <a:t> </a:t>
            </a:r>
          </a:p>
          <a:p>
            <a:endParaRPr lang="en-GB" dirty="0">
              <a:solidFill>
                <a:prstClr val="black"/>
              </a:solidFill>
              <a:latin typeface="Gill Sans MT"/>
            </a:endParaRPr>
          </a:p>
          <a:p>
            <a:endParaRPr lang="en-GB" dirty="0">
              <a:solidFill>
                <a:prstClr val="black"/>
              </a:solidFill>
              <a:latin typeface="Gill Sans MT"/>
            </a:endParaRPr>
          </a:p>
          <a:p>
            <a:r>
              <a:rPr lang="en-GB" dirty="0">
                <a:solidFill>
                  <a:prstClr val="black"/>
                </a:solidFill>
                <a:latin typeface="Gill Sans MT"/>
              </a:rPr>
              <a:t>User guide for the online map: </a:t>
            </a:r>
            <a:r>
              <a:rPr lang="en-GB" dirty="0">
                <a:solidFill>
                  <a:prstClr val="black"/>
                </a:solidFill>
                <a:latin typeface="Gill Sans MT"/>
                <a:hlinkClick r:id="rId5"/>
              </a:rPr>
              <a:t>https://www.churchofengland.org/sites/default/files/2024-05/parishmapsarcgis_userguide_april2024.pdf</a:t>
            </a:r>
            <a:r>
              <a:rPr lang="en-GB" dirty="0">
                <a:solidFill>
                  <a:prstClr val="black"/>
                </a:solidFill>
                <a:latin typeface="Gill Sans M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9333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C271A-AC63-9681-AB93-E545F54BC6D7}"/>
              </a:ext>
            </a:extLst>
          </p:cNvPr>
          <p:cNvSpPr txBox="1">
            <a:spLocks/>
          </p:cNvSpPr>
          <p:nvPr/>
        </p:nvSpPr>
        <p:spPr>
          <a:xfrm>
            <a:off x="838200" y="252902"/>
            <a:ext cx="10515600" cy="590931"/>
          </a:xfrm>
          <a:prstGeom prst="rect">
            <a:avLst/>
          </a:prstGeom>
          <a:solidFill>
            <a:srgbClr val="9F85B1">
              <a:lumMod val="40000"/>
              <a:lumOff val="60000"/>
            </a:srgbClr>
          </a:solidFill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Plan for the session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ea typeface="+mj-ea"/>
              <a:cs typeface="+mj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59C987-19F9-06E5-C59B-03D6F8F112C5}"/>
              </a:ext>
            </a:extLst>
          </p:cNvPr>
          <p:cNvSpPr txBox="1">
            <a:spLocks/>
          </p:cNvSpPr>
          <p:nvPr/>
        </p:nvSpPr>
        <p:spPr>
          <a:xfrm>
            <a:off x="302228" y="1007417"/>
            <a:ext cx="11294679" cy="4490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  <a:latin typeface="Gill Sans MT"/>
              </a:rPr>
              <a:t>How to fill in your Statistics for Mission form;</a:t>
            </a:r>
          </a:p>
          <a:p>
            <a:r>
              <a:rPr lang="en-GB" dirty="0">
                <a:solidFill>
                  <a:prstClr val="black"/>
                </a:solidFill>
                <a:latin typeface="Gill Sans MT"/>
              </a:rPr>
              <a:t>Some of the ways the information is used;</a:t>
            </a:r>
          </a:p>
          <a:p>
            <a:r>
              <a:rPr lang="en-GB" dirty="0">
                <a:solidFill>
                  <a:prstClr val="black"/>
                </a:solidFill>
                <a:latin typeface="Gill Sans MT"/>
              </a:rPr>
              <a:t>Questions.</a:t>
            </a:r>
          </a:p>
          <a:p>
            <a:pPr marL="0" indent="0">
              <a:buNone/>
            </a:pPr>
            <a:endParaRPr lang="en-GB" dirty="0">
              <a:solidFill>
                <a:prstClr val="black"/>
              </a:solidFill>
              <a:latin typeface="Gill Sans MT"/>
            </a:endParaRPr>
          </a:p>
          <a:p>
            <a:pPr marL="0" indent="0">
              <a:buNone/>
            </a:pPr>
            <a:r>
              <a:rPr lang="en-GB" dirty="0">
                <a:solidFill>
                  <a:prstClr val="black"/>
                </a:solidFill>
                <a:latin typeface="Gill Sans MT"/>
              </a:rPr>
              <a:t>Feel free to post questions in the chat as we go along.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955159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E3117-5236-71F0-F6CE-3047B789E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9B84440-55CF-9BFE-8ADC-1F458F76933C}"/>
              </a:ext>
            </a:extLst>
          </p:cNvPr>
          <p:cNvSpPr txBox="1">
            <a:spLocks/>
          </p:cNvSpPr>
          <p:nvPr/>
        </p:nvSpPr>
        <p:spPr>
          <a:xfrm>
            <a:off x="838200" y="252902"/>
            <a:ext cx="10515600" cy="590931"/>
          </a:xfrm>
          <a:prstGeom prst="rect">
            <a:avLst/>
          </a:prstGeom>
          <a:solidFill>
            <a:srgbClr val="9F85B1">
              <a:lumMod val="40000"/>
              <a:lumOff val="60000"/>
            </a:srgbClr>
          </a:solidFill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Statistics for Mission: overview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ea typeface="+mj-ea"/>
              <a:cs typeface="+mj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C1D8826-2F41-FBC9-C979-813CC92614EA}"/>
              </a:ext>
            </a:extLst>
          </p:cNvPr>
          <p:cNvSpPr txBox="1">
            <a:spLocks/>
          </p:cNvSpPr>
          <p:nvPr/>
        </p:nvSpPr>
        <p:spPr>
          <a:xfrm>
            <a:off x="313802" y="972693"/>
            <a:ext cx="11294679" cy="53083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  <a:latin typeface="Gill Sans MT"/>
              </a:rPr>
              <a:t>The annual Statistics for Mission survey aims to summarise attendance and participation at each Church of England church.</a:t>
            </a:r>
          </a:p>
          <a:p>
            <a:r>
              <a:rPr lang="en-GB" dirty="0">
                <a:solidFill>
                  <a:prstClr val="black"/>
                </a:solidFill>
                <a:latin typeface="Gill Sans MT"/>
              </a:rPr>
              <a:t>The information is used extensively by national and diocesan colleagues, as well as locally.</a:t>
            </a:r>
            <a:endParaRPr lang="en-US" dirty="0">
              <a:solidFill>
                <a:prstClr val="black"/>
              </a:solidFill>
              <a:latin typeface="Gill Sans MT"/>
            </a:endParaRPr>
          </a:p>
          <a:p>
            <a:r>
              <a:rPr lang="en-GB" dirty="0">
                <a:solidFill>
                  <a:prstClr val="black"/>
                </a:solidFill>
                <a:latin typeface="Gill Sans MT"/>
              </a:rPr>
              <a:t>Everyone who uses this information is extremely grateful to everyone who takes the time to fill in the surveys.</a:t>
            </a:r>
          </a:p>
          <a:p>
            <a:r>
              <a:rPr lang="en-GB" dirty="0">
                <a:solidFill>
                  <a:prstClr val="black"/>
                </a:solidFill>
                <a:latin typeface="Gill Sans MT"/>
              </a:rPr>
              <a:t>We receive information from 85-90% of churches.</a:t>
            </a:r>
          </a:p>
          <a:p>
            <a:r>
              <a:rPr lang="en-GB" dirty="0">
                <a:solidFill>
                  <a:prstClr val="black"/>
                </a:solidFill>
                <a:latin typeface="Gill Sans MT"/>
              </a:rPr>
              <a:t>Most of the information collected is a subset of information that churches already record, e.g. in registers of services, baptisms, marriages, and funerals.</a:t>
            </a:r>
          </a:p>
          <a:p>
            <a:r>
              <a:rPr lang="en-GB" dirty="0">
                <a:solidFill>
                  <a:prstClr val="black"/>
                </a:solidFill>
                <a:latin typeface="Gill Sans MT"/>
              </a:rPr>
              <a:t>Many of the things we collect have been asked about consistently for years, sometimes decades.</a:t>
            </a:r>
          </a:p>
          <a:p>
            <a:r>
              <a:rPr lang="en-GB" dirty="0">
                <a:solidFill>
                  <a:prstClr val="black"/>
                </a:solidFill>
                <a:latin typeface="Gill Sans MT"/>
              </a:rPr>
              <a:t>National and diocesan totals and trends are published each year.</a:t>
            </a:r>
          </a:p>
        </p:txBody>
      </p:sp>
    </p:spTree>
    <p:extLst>
      <p:ext uri="{BB962C8B-B14F-4D97-AF65-F5344CB8AC3E}">
        <p14:creationId xmlns:p14="http://schemas.microsoft.com/office/powerpoint/2010/main" val="3929071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4813910-41D3-C896-8C6E-EC0512584ABF}"/>
              </a:ext>
            </a:extLst>
          </p:cNvPr>
          <p:cNvSpPr/>
          <p:nvPr/>
        </p:nvSpPr>
        <p:spPr>
          <a:xfrm>
            <a:off x="1028700" y="311531"/>
            <a:ext cx="8717184" cy="591294"/>
          </a:xfrm>
          <a:prstGeom prst="wedgeRoundRectCallout">
            <a:avLst>
              <a:gd name="adj1" fmla="val -42836"/>
              <a:gd name="adj2" fmla="val 105621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Q: So, what does the Stats for Mission survey ask about?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4022E43-B526-D63A-B31B-986416CF047D}"/>
              </a:ext>
            </a:extLst>
          </p:cNvPr>
          <p:cNvSpPr/>
          <p:nvPr/>
        </p:nvSpPr>
        <p:spPr>
          <a:xfrm>
            <a:off x="1656655" y="1765301"/>
            <a:ext cx="9803757" cy="4781168"/>
          </a:xfrm>
          <a:prstGeom prst="wedgeRoundRectCallout">
            <a:avLst>
              <a:gd name="adj1" fmla="val 57123"/>
              <a:gd name="adj2" fmla="val 40265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A: Quite a lot of things! Mostly things that every church either does, or wouldn’t be surprised to do: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Attendance at worship - in October &amp; on a “Usual Sunday”;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Easter, Christmas &amp; Advent attendance;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Electoral Roll;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Baptisms, marriages, &amp; funerals;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The number of people who worship regularly with your church (your “Worshipping Community”);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Summary information about any fresh expressions of Church run by your church.</a:t>
            </a:r>
          </a:p>
        </p:txBody>
      </p:sp>
      <p:pic>
        <p:nvPicPr>
          <p:cNvPr id="6" name="Picture 5" descr="A stone church with a cemetery&#10;&#10;Description automatically generated">
            <a:extLst>
              <a:ext uri="{FF2B5EF4-FFF2-40B4-BE49-F238E27FC236}">
                <a16:creationId xmlns:a16="http://schemas.microsoft.com/office/drawing/2014/main" id="{2F38FF8F-F3A4-C22E-4EFA-479CF14D1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1" y="1046387"/>
            <a:ext cx="1529334" cy="1143000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149875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DDA4F-698E-E04D-9AE0-C8F80262C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8E0BF7F-DF0E-35AA-377F-BB890FE0D667}"/>
              </a:ext>
            </a:extLst>
          </p:cNvPr>
          <p:cNvSpPr/>
          <p:nvPr/>
        </p:nvSpPr>
        <p:spPr>
          <a:xfrm>
            <a:off x="1642157" y="200765"/>
            <a:ext cx="6228627" cy="626018"/>
          </a:xfrm>
          <a:prstGeom prst="wedgeRoundRectCallout">
            <a:avLst>
              <a:gd name="adj1" fmla="val -57629"/>
              <a:gd name="adj2" fmla="val 99531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Q:  Where do I find all that information?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1876ECC-8358-06EA-28A0-C2A033AB200A}"/>
              </a:ext>
            </a:extLst>
          </p:cNvPr>
          <p:cNvSpPr/>
          <p:nvPr/>
        </p:nvSpPr>
        <p:spPr>
          <a:xfrm>
            <a:off x="6231041" y="1183464"/>
            <a:ext cx="5285609" cy="1200921"/>
          </a:xfrm>
          <a:prstGeom prst="wedgeRoundRectCallout">
            <a:avLst>
              <a:gd name="adj1" fmla="val 55234"/>
              <a:gd name="adj2" fmla="val 50917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A: Most of it is based on what’s in your Registers</a:t>
            </a:r>
          </a:p>
        </p:txBody>
      </p:sp>
      <p:pic>
        <p:nvPicPr>
          <p:cNvPr id="5" name="Picture 4" descr="A group of folders on a table&#10;&#10;Description automatically generated">
            <a:extLst>
              <a:ext uri="{FF2B5EF4-FFF2-40B4-BE49-F238E27FC236}">
                <a16:creationId xmlns:a16="http://schemas.microsoft.com/office/drawing/2014/main" id="{3E17E710-8E57-CDC7-2C00-2A36AD2E6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8031" r="7050" b="5330"/>
          <a:stretch/>
        </p:blipFill>
        <p:spPr>
          <a:xfrm rot="10800000">
            <a:off x="92595" y="2024601"/>
            <a:ext cx="5868366" cy="463926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7" name="Picture 6" descr="A close-up of a paper&#10;&#10;Description automatically generated">
            <a:extLst>
              <a:ext uri="{FF2B5EF4-FFF2-40B4-BE49-F238E27FC236}">
                <a16:creationId xmlns:a16="http://schemas.microsoft.com/office/drawing/2014/main" id="{C180644B-6B29-A44C-D4B6-EF10DED9F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6" t="37492" r="7701" b="33976"/>
          <a:stretch/>
        </p:blipFill>
        <p:spPr>
          <a:xfrm rot="10800000">
            <a:off x="3935391" y="3984503"/>
            <a:ext cx="8124035" cy="2057481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0" name="Picture 9" descr="A brick church with a steeple with Fredericton City Hall in the background&#10;&#10;Description automatically generated">
            <a:extLst>
              <a:ext uri="{FF2B5EF4-FFF2-40B4-BE49-F238E27FC236}">
                <a16:creationId xmlns:a16="http://schemas.microsoft.com/office/drawing/2014/main" id="{A8DF4EC9-0F8E-1DF2-53BF-183C48442F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69" b="7086"/>
          <a:stretch/>
        </p:blipFill>
        <p:spPr>
          <a:xfrm>
            <a:off x="347238" y="418957"/>
            <a:ext cx="810227" cy="1531997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097595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E3F01-C74B-DEDC-9118-7AC6D6F85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FE1F3EC-2E91-4467-0AFB-D7CDD5D7F712}"/>
              </a:ext>
            </a:extLst>
          </p:cNvPr>
          <p:cNvSpPr/>
          <p:nvPr/>
        </p:nvSpPr>
        <p:spPr>
          <a:xfrm>
            <a:off x="1028700" y="311531"/>
            <a:ext cx="6055006" cy="1143000"/>
          </a:xfrm>
          <a:prstGeom prst="wedgeRoundRectCallout">
            <a:avLst>
              <a:gd name="adj1" fmla="val -50073"/>
              <a:gd name="adj2" fmla="val 91782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Q:  We do other things too! Why doesn’t the survey ask about those?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F8CA9E5-6A7F-6A54-BC0F-69C4DB73B57A}"/>
              </a:ext>
            </a:extLst>
          </p:cNvPr>
          <p:cNvSpPr/>
          <p:nvPr/>
        </p:nvSpPr>
        <p:spPr>
          <a:xfrm>
            <a:off x="1724628" y="1765301"/>
            <a:ext cx="9768871" cy="2227965"/>
          </a:xfrm>
          <a:prstGeom prst="wedgeRoundRectCallout">
            <a:avLst>
              <a:gd name="adj1" fmla="val 55234"/>
              <a:gd name="adj2" fmla="val 50917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A: It could. But then it would be even longer. Please use the comments box to tell me about other things that matter – if lots of churches say there should be a question about attendance on Remembrance Sunday, for instance, I might well add it (if I were sure someone was going to make good use of the information).</a:t>
            </a:r>
          </a:p>
        </p:txBody>
      </p:sp>
      <p:pic>
        <p:nvPicPr>
          <p:cNvPr id="1026" name="Picture 2" descr="Remembrance Sunday at the Cenotaph in London. Photo Credit: © Mez Merrill/MOD via Wikimedia Commons.">
            <a:extLst>
              <a:ext uri="{FF2B5EF4-FFF2-40B4-BE49-F238E27FC236}">
                <a16:creationId xmlns:a16="http://schemas.microsoft.com/office/drawing/2014/main" id="{CD0C06D7-CE6E-36B3-988D-C106607D8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999" y="4161101"/>
            <a:ext cx="8666002" cy="2592394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ser submitted Image">
            <a:extLst>
              <a:ext uri="{FF2B5EF4-FFF2-40B4-BE49-F238E27FC236}">
                <a16:creationId xmlns:a16="http://schemas.microsoft.com/office/drawing/2014/main" id="{8605A81C-2E2F-5D69-C44B-9CB391402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5" y="1947502"/>
            <a:ext cx="1265378" cy="1017389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402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4D6BA-EE0C-47C6-1845-7527A1DF0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BF6FB68-9959-323C-010B-44E00745AA2D}"/>
              </a:ext>
            </a:extLst>
          </p:cNvPr>
          <p:cNvSpPr/>
          <p:nvPr/>
        </p:nvSpPr>
        <p:spPr>
          <a:xfrm>
            <a:off x="1701481" y="211856"/>
            <a:ext cx="6668465" cy="676383"/>
          </a:xfrm>
          <a:prstGeom prst="wedgeRoundRectCallout">
            <a:avLst>
              <a:gd name="adj1" fmla="val -49010"/>
              <a:gd name="adj2" fmla="val 111234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Q:  Where can I find and fill in the survey?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04D3DCE-93D9-F05A-ACF9-64BDD5700ACA}"/>
              </a:ext>
            </a:extLst>
          </p:cNvPr>
          <p:cNvSpPr/>
          <p:nvPr/>
        </p:nvSpPr>
        <p:spPr>
          <a:xfrm>
            <a:off x="4696178" y="1298684"/>
            <a:ext cx="6547555" cy="1143000"/>
          </a:xfrm>
          <a:prstGeom prst="wedgeRoundRectCallout">
            <a:avLst>
              <a:gd name="adj1" fmla="val 59200"/>
              <a:gd name="adj2" fmla="val 53880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A: On the online parish returns system: </a:t>
            </a: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  <a:hlinkClick r:id="rId3"/>
              </a:rPr>
              <a:t>https://parishreturns.churchofengland.org/</a:t>
            </a:r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</a:p>
        </p:txBody>
      </p:sp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74531FC7-981E-F793-F132-E1F51AC47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98" y="2586191"/>
            <a:ext cx="8588605" cy="417921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0" name="Picture 9" descr="A room with many chairs and a large window&#10;&#10;Description automatically generated">
            <a:extLst>
              <a:ext uri="{FF2B5EF4-FFF2-40B4-BE49-F238E27FC236}">
                <a16:creationId xmlns:a16="http://schemas.microsoft.com/office/drawing/2014/main" id="{696D8D16-1A8F-05DA-CDB9-0FC6EE3878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t="26498" r="7227" b="-1"/>
          <a:stretch/>
        </p:blipFill>
        <p:spPr>
          <a:xfrm>
            <a:off x="250690" y="987914"/>
            <a:ext cx="1551008" cy="1034423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743087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F2498-D1BC-063C-4FE2-40CF4465D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899AE2B-C27F-071E-F898-D14720638414}"/>
              </a:ext>
            </a:extLst>
          </p:cNvPr>
          <p:cNvSpPr/>
          <p:nvPr/>
        </p:nvSpPr>
        <p:spPr>
          <a:xfrm>
            <a:off x="1851951" y="254478"/>
            <a:ext cx="6192454" cy="676383"/>
          </a:xfrm>
          <a:prstGeom prst="wedgeRoundRectCallout">
            <a:avLst>
              <a:gd name="adj1" fmla="val -55503"/>
              <a:gd name="adj2" fmla="val 94122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Q:  Are there any explanatory notes?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ED87346-3CC6-E3FB-8F0A-86CA38C3F9EA}"/>
              </a:ext>
            </a:extLst>
          </p:cNvPr>
          <p:cNvSpPr/>
          <p:nvPr/>
        </p:nvSpPr>
        <p:spPr>
          <a:xfrm>
            <a:off x="3958540" y="1136638"/>
            <a:ext cx="7558107" cy="1143000"/>
          </a:xfrm>
          <a:prstGeom prst="wedgeRoundRectCallout">
            <a:avLst>
              <a:gd name="adj1" fmla="val 55234"/>
              <a:gd name="adj2" fmla="val 50917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A: Yes. Every section has notes. They don’t cover every possible eventuality…</a:t>
            </a:r>
          </a:p>
        </p:txBody>
      </p:sp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7E1CDC67-479B-FACE-6B67-0E51DE163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594" y="2485415"/>
            <a:ext cx="4210638" cy="437258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0" name="Picture 9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5660B705-9EA3-41A2-770F-DB29B0B2F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68" y="2485415"/>
            <a:ext cx="7070613" cy="207424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2" name="Picture 11" descr="A building with a steeple and trees&#10;&#10;Description automatically generated">
            <a:extLst>
              <a:ext uri="{FF2B5EF4-FFF2-40B4-BE49-F238E27FC236}">
                <a16:creationId xmlns:a16="http://schemas.microsoft.com/office/drawing/2014/main" id="{0E20A9C7-0F19-4267-3901-AB09D79AB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384" b="9595"/>
          <a:stretch/>
        </p:blipFill>
        <p:spPr>
          <a:xfrm>
            <a:off x="243768" y="895151"/>
            <a:ext cx="1292344" cy="1258699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559490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46AA3-A075-D7E8-F718-0A02F590F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A54C0B4-9127-8990-99E7-77354743419D}"/>
              </a:ext>
            </a:extLst>
          </p:cNvPr>
          <p:cNvSpPr/>
          <p:nvPr/>
        </p:nvSpPr>
        <p:spPr>
          <a:xfrm>
            <a:off x="1909823" y="311531"/>
            <a:ext cx="7060557" cy="1031132"/>
          </a:xfrm>
          <a:prstGeom prst="wedgeRoundRectCallout">
            <a:avLst>
              <a:gd name="adj1" fmla="val -54210"/>
              <a:gd name="adj2" fmla="val 74505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Q:  “Worshipping community” isn’t in my register. How do I work that one out?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2684709-10B4-CA87-C776-208318D9B94C}"/>
              </a:ext>
            </a:extLst>
          </p:cNvPr>
          <p:cNvSpPr/>
          <p:nvPr/>
        </p:nvSpPr>
        <p:spPr>
          <a:xfrm>
            <a:off x="1759352" y="1741383"/>
            <a:ext cx="9780445" cy="2020389"/>
          </a:xfrm>
          <a:prstGeom prst="wedgeRoundRectCallout">
            <a:avLst>
              <a:gd name="adj1" fmla="val 55234"/>
              <a:gd name="adj2" fmla="val 50917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Gill Sans MT" panose="020B0502020104020203" pitchFamily="34" charset="0"/>
              </a:rPr>
              <a:t>A: For many, this is the fiddliest question to answer. It’s the number of people who worship regularly (once a month or more), with any of your congregations/worshipping communities. I recommend making a list of names, reviewing it each year.</a:t>
            </a:r>
          </a:p>
        </p:txBody>
      </p:sp>
      <p:pic>
        <p:nvPicPr>
          <p:cNvPr id="5" name="Picture 4" descr="A building with a gate and flags&#10;&#10;Description automatically generated">
            <a:extLst>
              <a:ext uri="{FF2B5EF4-FFF2-40B4-BE49-F238E27FC236}">
                <a16:creationId xmlns:a16="http://schemas.microsoft.com/office/drawing/2014/main" id="{EA5B58EE-7C09-A811-9FD5-3252EA72D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7" y="1250016"/>
            <a:ext cx="1423139" cy="948949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6" name="Picture 5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25BFE8B3-41CE-D953-4D65-60106715E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863" y="3889094"/>
            <a:ext cx="5972245" cy="265737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 descr="A close-up of an open book&#10;&#10;Description automatically generated">
            <a:extLst>
              <a:ext uri="{FF2B5EF4-FFF2-40B4-BE49-F238E27FC236}">
                <a16:creationId xmlns:a16="http://schemas.microsoft.com/office/drawing/2014/main" id="{A296703F-EFBB-6674-139A-29A147AEC1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4" t="5053" r="34881" b="31458"/>
          <a:stretch/>
        </p:blipFill>
        <p:spPr>
          <a:xfrm>
            <a:off x="137802" y="2633397"/>
            <a:ext cx="1792001" cy="3994670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175843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Vision Strategy PowerPoint" ma:contentTypeID="0x010100C533039C7037134FB3BCAA0688E3202209004BDAEBD3DCD40545B979836CE5C4C2CD" ma:contentTypeVersion="15" ma:contentTypeDescription="" ma:contentTypeScope="" ma:versionID="0c9574cc7b50f1b7b713de6e903d60f9">
  <xsd:schema xmlns:xsd="http://www.w3.org/2001/XMLSchema" xmlns:xs="http://www.w3.org/2001/XMLSchema" xmlns:p="http://schemas.microsoft.com/office/2006/metadata/properties" xmlns:ns2="91caf6fe-75ce-478b-9c7c-0edc1e2a0a7e" targetNamespace="http://schemas.microsoft.com/office/2006/metadata/properties" ma:root="true" ma:fieldsID="438ac4e9ec63fa7d38766232a0ec0d30" ns2:_="">
    <xsd:import namespace="91caf6fe-75ce-478b-9c7c-0edc1e2a0a7e"/>
    <xsd:element name="properties">
      <xsd:complexType>
        <xsd:sequence>
          <xsd:element name="documentManagement">
            <xsd:complexType>
              <xsd:all>
                <xsd:element ref="ns2:l586dc11107a48699a043760ce28f368" minOccurs="0"/>
                <xsd:element ref="ns2:TaxCatchAll" minOccurs="0"/>
                <xsd:element ref="ns2:TaxCatchAllLabel" minOccurs="0"/>
                <xsd:element ref="ns2:j9b5ad1f1ca8420b99f700138ed9e48c" minOccurs="0"/>
                <xsd:element ref="ns2:RelevantDate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af6fe-75ce-478b-9c7c-0edc1e2a0a7e" elementFormDefault="qualified">
    <xsd:import namespace="http://schemas.microsoft.com/office/2006/documentManagement/types"/>
    <xsd:import namespace="http://schemas.microsoft.com/office/infopath/2007/PartnerControls"/>
    <xsd:element name="l586dc11107a48699a043760ce28f368" ma:index="8" nillable="true" ma:taxonomy="true" ma:internalName="l586dc11107a48699a043760ce28f368" ma:taxonomyFieldName="Dept" ma:displayName="Dept" ma:default="" ma:fieldId="{5586dc11-107a-4869-9a04-3760ce28f368}" ma:sspId="2657a91f-fe9e-4f09-8fd2-640c539578ac" ma:termSetId="add47b17-efb2-4e75-a96f-9e68126a864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16b4c1e4-e315-499e-8ce6-9fc8b50b0dcb}" ma:internalName="TaxCatchAll" ma:showField="CatchAllData" ma:web="9385efea-fbad-48c8-807b-19a7d7dc63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16b4c1e4-e315-499e-8ce6-9fc8b50b0dcb}" ma:internalName="TaxCatchAllLabel" ma:readOnly="true" ma:showField="CatchAllDataLabel" ma:web="9385efea-fbad-48c8-807b-19a7d7dc63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j9b5ad1f1ca8420b99f700138ed9e48c" ma:index="12" nillable="true" ma:taxonomy="true" ma:internalName="j9b5ad1f1ca8420b99f700138ed9e48c" ma:taxonomyFieldName="DocumentType" ma:displayName="Document Type" ma:default="" ma:fieldId="{39b5ad1f-1ca8-420b-99f7-00138ed9e48c}" ma:sspId="2657a91f-fe9e-4f09-8fd2-640c539578ac" ma:termSetId="4ddd3b00-2747-4614-ab67-5cc12383564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RelevantDate" ma:index="14" nillable="true" ma:displayName="Relevant Date" ma:format="DateOnly" ma:internalName="RelevantDate">
      <xsd:simpleType>
        <xsd:restriction base="dms:DateTime"/>
      </xsd:simpleType>
    </xsd:element>
    <xsd:element name="Status" ma:index="15" nillable="true" ma:displayName="Status" ma:default="" ma:format="Dropdown" ma:internalName="Status">
      <xsd:simpleType>
        <xsd:restriction base="dms:Choice">
          <xsd:enumeration value="Draft"/>
          <xsd:enumeration value="In Review"/>
          <xsd:enumeration value="Final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caf6fe-75ce-478b-9c7c-0edc1e2a0a7e" xsi:nil="true"/>
    <l586dc11107a48699a043760ce28f368 xmlns="91caf6fe-75ce-478b-9c7c-0edc1e2a0a7e">
      <Terms xmlns="http://schemas.microsoft.com/office/infopath/2007/PartnerControls"/>
    </l586dc11107a48699a043760ce28f368>
    <j9b5ad1f1ca8420b99f700138ed9e48c xmlns="91caf6fe-75ce-478b-9c7c-0edc1e2a0a7e">
      <Terms xmlns="http://schemas.microsoft.com/office/infopath/2007/PartnerControls"/>
    </j9b5ad1f1ca8420b99f700138ed9e48c>
    <RelevantDate xmlns="91caf6fe-75ce-478b-9c7c-0edc1e2a0a7e" xsi:nil="true"/>
    <Status xmlns="91caf6fe-75ce-478b-9c7c-0edc1e2a0a7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2657a91f-fe9e-4f09-8fd2-640c539578ac" ContentTypeId="0x010100C533039C7037134FB3BCAA0688E3202209" PreviousValue="false"/>
</file>

<file path=customXml/itemProps1.xml><?xml version="1.0" encoding="utf-8"?>
<ds:datastoreItem xmlns:ds="http://schemas.openxmlformats.org/officeDocument/2006/customXml" ds:itemID="{4E3EDC7B-D2E2-4EF1-BFD4-A6DDA6FD2507}"/>
</file>

<file path=customXml/itemProps2.xml><?xml version="1.0" encoding="utf-8"?>
<ds:datastoreItem xmlns:ds="http://schemas.openxmlformats.org/officeDocument/2006/customXml" ds:itemID="{4D153C94-3C8F-47DA-AADF-73430DE40F87}">
  <ds:schemaRefs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91caf6fe-75ce-478b-9c7c-0edc1e2a0a7e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532008B1-598C-4D5D-9EB8-A6353681767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1859014-B6C6-49F7-93CC-CDCA0EFC81EF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942</Words>
  <Application>Microsoft Office PowerPoint</Application>
  <PresentationFormat>Widescreen</PresentationFormat>
  <Paragraphs>81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Eames</dc:creator>
  <cp:lastModifiedBy>Katie Burr</cp:lastModifiedBy>
  <cp:revision>4</cp:revision>
  <dcterms:created xsi:type="dcterms:W3CDTF">2024-01-29T16:07:04Z</dcterms:created>
  <dcterms:modified xsi:type="dcterms:W3CDTF">2024-11-06T09:22:02Z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0x010100C533039C7037134FB3BCAA0688E3202209004BDAEBD3DCD40545B979836CE5C4C2CD</vt:lpwstr>
  </property>
  <property fmtid="{D5CDD505-2E9C-101B-9397-08002B2CF9AE}" pid="3" name="DocumentType">
    <vt:lpwstr/>
  </property>
  <property fmtid="{D5CDD505-2E9C-101B-9397-08002B2CF9AE}" pid="4" name="Dept">
    <vt:lpwstr/>
  </property>
  <property fmtid="{D5CDD505-2E9C-101B-9397-08002B2CF9AE}" pid="5" name="MediaServiceImageTags">
    <vt:lpwstr/>
  </property>
  <property fmtid="{D5CDD505-2E9C-101B-9397-08002B2CF9AE}" pid="6" name="lcf76f155ced4ddcb4097134ff3c332f">
    <vt:lpwstr/>
  </property>
</Properties>
</file>