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7"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968"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11C706F-7FEC-4613-9CEE-9BD0B7944DB5}" type="datetimeFigureOut">
              <a:rPr lang="en-GB" smtClean="0"/>
              <a:t>28/11/2024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67141A-DDE1-48A3-B9ED-A5E7B43F24E2}" type="slidenum">
              <a:rPr lang="en-GB" smtClean="0"/>
              <a:t>‹#›</a:t>
            </a:fld>
            <a:endParaRPr lang="en-GB"/>
          </a:p>
        </p:txBody>
      </p:sp>
    </p:spTree>
    <p:extLst>
      <p:ext uri="{BB962C8B-B14F-4D97-AF65-F5344CB8AC3E}">
        <p14:creationId xmlns:p14="http://schemas.microsoft.com/office/powerpoint/2010/main" val="1582758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11C706F-7FEC-4613-9CEE-9BD0B7944DB5}" type="datetimeFigureOut">
              <a:rPr lang="en-GB" smtClean="0"/>
              <a:t>28/11/2024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67141A-DDE1-48A3-B9ED-A5E7B43F24E2}" type="slidenum">
              <a:rPr lang="en-GB" smtClean="0"/>
              <a:t>‹#›</a:t>
            </a:fld>
            <a:endParaRPr lang="en-GB"/>
          </a:p>
        </p:txBody>
      </p:sp>
    </p:spTree>
    <p:extLst>
      <p:ext uri="{BB962C8B-B14F-4D97-AF65-F5344CB8AC3E}">
        <p14:creationId xmlns:p14="http://schemas.microsoft.com/office/powerpoint/2010/main" val="109908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11C706F-7FEC-4613-9CEE-9BD0B7944DB5}" type="datetimeFigureOut">
              <a:rPr lang="en-GB" smtClean="0"/>
              <a:t>28/11/2024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67141A-DDE1-48A3-B9ED-A5E7B43F24E2}" type="slidenum">
              <a:rPr lang="en-GB" smtClean="0"/>
              <a:t>‹#›</a:t>
            </a:fld>
            <a:endParaRPr lang="en-GB"/>
          </a:p>
        </p:txBody>
      </p:sp>
    </p:spTree>
    <p:extLst>
      <p:ext uri="{BB962C8B-B14F-4D97-AF65-F5344CB8AC3E}">
        <p14:creationId xmlns:p14="http://schemas.microsoft.com/office/powerpoint/2010/main" val="2293145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11C706F-7FEC-4613-9CEE-9BD0B7944DB5}" type="datetimeFigureOut">
              <a:rPr lang="en-GB" smtClean="0"/>
              <a:t>28/11/2024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67141A-DDE1-48A3-B9ED-A5E7B43F24E2}" type="slidenum">
              <a:rPr lang="en-GB" smtClean="0"/>
              <a:t>‹#›</a:t>
            </a:fld>
            <a:endParaRPr lang="en-GB"/>
          </a:p>
        </p:txBody>
      </p:sp>
    </p:spTree>
    <p:extLst>
      <p:ext uri="{BB962C8B-B14F-4D97-AF65-F5344CB8AC3E}">
        <p14:creationId xmlns:p14="http://schemas.microsoft.com/office/powerpoint/2010/main" val="81319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1C706F-7FEC-4613-9CEE-9BD0B7944DB5}" type="datetimeFigureOut">
              <a:rPr lang="en-GB" smtClean="0"/>
              <a:t>28/11/2024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67141A-DDE1-48A3-B9ED-A5E7B43F24E2}" type="slidenum">
              <a:rPr lang="en-GB" smtClean="0"/>
              <a:t>‹#›</a:t>
            </a:fld>
            <a:endParaRPr lang="en-GB"/>
          </a:p>
        </p:txBody>
      </p:sp>
    </p:spTree>
    <p:extLst>
      <p:ext uri="{BB962C8B-B14F-4D97-AF65-F5344CB8AC3E}">
        <p14:creationId xmlns:p14="http://schemas.microsoft.com/office/powerpoint/2010/main" val="568652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11C706F-7FEC-4613-9CEE-9BD0B7944DB5}" type="datetimeFigureOut">
              <a:rPr lang="en-GB" smtClean="0"/>
              <a:t>28/11/2024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67141A-DDE1-48A3-B9ED-A5E7B43F24E2}" type="slidenum">
              <a:rPr lang="en-GB" smtClean="0"/>
              <a:t>‹#›</a:t>
            </a:fld>
            <a:endParaRPr lang="en-GB"/>
          </a:p>
        </p:txBody>
      </p:sp>
    </p:spTree>
    <p:extLst>
      <p:ext uri="{BB962C8B-B14F-4D97-AF65-F5344CB8AC3E}">
        <p14:creationId xmlns:p14="http://schemas.microsoft.com/office/powerpoint/2010/main" val="2825857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11C706F-7FEC-4613-9CEE-9BD0B7944DB5}" type="datetimeFigureOut">
              <a:rPr lang="en-GB" smtClean="0"/>
              <a:t>28/11/2024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C67141A-DDE1-48A3-B9ED-A5E7B43F24E2}" type="slidenum">
              <a:rPr lang="en-GB" smtClean="0"/>
              <a:t>‹#›</a:t>
            </a:fld>
            <a:endParaRPr lang="en-GB"/>
          </a:p>
        </p:txBody>
      </p:sp>
    </p:spTree>
    <p:extLst>
      <p:ext uri="{BB962C8B-B14F-4D97-AF65-F5344CB8AC3E}">
        <p14:creationId xmlns:p14="http://schemas.microsoft.com/office/powerpoint/2010/main" val="4061647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11C706F-7FEC-4613-9CEE-9BD0B7944DB5}" type="datetimeFigureOut">
              <a:rPr lang="en-GB" smtClean="0"/>
              <a:t>28/11/2024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C67141A-DDE1-48A3-B9ED-A5E7B43F24E2}" type="slidenum">
              <a:rPr lang="en-GB" smtClean="0"/>
              <a:t>‹#›</a:t>
            </a:fld>
            <a:endParaRPr lang="en-GB"/>
          </a:p>
        </p:txBody>
      </p:sp>
    </p:spTree>
    <p:extLst>
      <p:ext uri="{BB962C8B-B14F-4D97-AF65-F5344CB8AC3E}">
        <p14:creationId xmlns:p14="http://schemas.microsoft.com/office/powerpoint/2010/main" val="4260571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1C706F-7FEC-4613-9CEE-9BD0B7944DB5}" type="datetimeFigureOut">
              <a:rPr lang="en-GB" smtClean="0"/>
              <a:t>28/11/2024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C67141A-DDE1-48A3-B9ED-A5E7B43F24E2}" type="slidenum">
              <a:rPr lang="en-GB" smtClean="0"/>
              <a:t>‹#›</a:t>
            </a:fld>
            <a:endParaRPr lang="en-GB"/>
          </a:p>
        </p:txBody>
      </p:sp>
    </p:spTree>
    <p:extLst>
      <p:ext uri="{BB962C8B-B14F-4D97-AF65-F5344CB8AC3E}">
        <p14:creationId xmlns:p14="http://schemas.microsoft.com/office/powerpoint/2010/main" val="2627440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1C706F-7FEC-4613-9CEE-9BD0B7944DB5}" type="datetimeFigureOut">
              <a:rPr lang="en-GB" smtClean="0"/>
              <a:t>28/11/2024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67141A-DDE1-48A3-B9ED-A5E7B43F24E2}" type="slidenum">
              <a:rPr lang="en-GB" smtClean="0"/>
              <a:t>‹#›</a:t>
            </a:fld>
            <a:endParaRPr lang="en-GB"/>
          </a:p>
        </p:txBody>
      </p:sp>
    </p:spTree>
    <p:extLst>
      <p:ext uri="{BB962C8B-B14F-4D97-AF65-F5344CB8AC3E}">
        <p14:creationId xmlns:p14="http://schemas.microsoft.com/office/powerpoint/2010/main" val="31864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1C706F-7FEC-4613-9CEE-9BD0B7944DB5}" type="datetimeFigureOut">
              <a:rPr lang="en-GB" smtClean="0"/>
              <a:t>28/11/2024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67141A-DDE1-48A3-B9ED-A5E7B43F24E2}" type="slidenum">
              <a:rPr lang="en-GB" smtClean="0"/>
              <a:t>‹#›</a:t>
            </a:fld>
            <a:endParaRPr lang="en-GB"/>
          </a:p>
        </p:txBody>
      </p:sp>
    </p:spTree>
    <p:extLst>
      <p:ext uri="{BB962C8B-B14F-4D97-AF65-F5344CB8AC3E}">
        <p14:creationId xmlns:p14="http://schemas.microsoft.com/office/powerpoint/2010/main" val="2279409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1C706F-7FEC-4613-9CEE-9BD0B7944DB5}" type="datetimeFigureOut">
              <a:rPr lang="en-GB" smtClean="0"/>
              <a:t>28/11/2024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67141A-DDE1-48A3-B9ED-A5E7B43F24E2}" type="slidenum">
              <a:rPr lang="en-GB" smtClean="0"/>
              <a:t>‹#›</a:t>
            </a:fld>
            <a:endParaRPr lang="en-GB"/>
          </a:p>
        </p:txBody>
      </p:sp>
    </p:spTree>
    <p:extLst>
      <p:ext uri="{BB962C8B-B14F-4D97-AF65-F5344CB8AC3E}">
        <p14:creationId xmlns:p14="http://schemas.microsoft.com/office/powerpoint/2010/main" val="3782369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58775"/>
            <a:ext cx="8712968" cy="821953"/>
          </a:xfrm>
          <a:gradFill flip="none" rotWithShape="1">
            <a:gsLst>
              <a:gs pos="0">
                <a:srgbClr val="0066FF">
                  <a:shade val="30000"/>
                  <a:satMod val="115000"/>
                </a:srgbClr>
              </a:gs>
              <a:gs pos="50000">
                <a:srgbClr val="0066FF">
                  <a:shade val="67500"/>
                  <a:satMod val="115000"/>
                </a:srgbClr>
              </a:gs>
              <a:gs pos="100000">
                <a:srgbClr val="0066FF">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l"/>
            <a:r>
              <a:rPr lang="en-US" sz="2000" b="1" dirty="0">
                <a:solidFill>
                  <a:schemeClr val="bg1"/>
                </a:solidFill>
                <a:latin typeface="+mn-lt"/>
                <a:ea typeface="+mn-ea"/>
                <a:cs typeface="+mn-cs"/>
              </a:rPr>
              <a:t>A growing Church is likely to have a clear mission and purpose and clergy and congregations who are intentional about growth</a:t>
            </a:r>
            <a:endParaRPr lang="en-GB" sz="2000" b="1" dirty="0">
              <a:solidFill>
                <a:schemeClr val="bg1"/>
              </a:solidFill>
              <a:latin typeface="+mn-lt"/>
              <a:ea typeface="+mn-ea"/>
              <a:cs typeface="+mn-cs"/>
            </a:endParaRPr>
          </a:p>
        </p:txBody>
      </p:sp>
      <p:sp>
        <p:nvSpPr>
          <p:cNvPr id="8" name="Rectangle 7"/>
          <p:cNvSpPr/>
          <p:nvPr/>
        </p:nvSpPr>
        <p:spPr>
          <a:xfrm>
            <a:off x="179512" y="1772816"/>
            <a:ext cx="8712968" cy="4258350"/>
          </a:xfrm>
          <a:prstGeom prst="rect">
            <a:avLst/>
          </a:prstGeom>
          <a:gradFill flip="none" rotWithShape="1">
            <a:gsLst>
              <a:gs pos="0">
                <a:srgbClr val="0066FF">
                  <a:shade val="30000"/>
                  <a:satMod val="115000"/>
                </a:srgbClr>
              </a:gs>
              <a:gs pos="50000">
                <a:srgbClr val="0066FF">
                  <a:shade val="67500"/>
                  <a:satMod val="115000"/>
                </a:srgbClr>
              </a:gs>
              <a:gs pos="100000">
                <a:srgbClr val="0066FF">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323528" y="1834946"/>
            <a:ext cx="8352928" cy="3970318"/>
          </a:xfrm>
          <a:prstGeom prst="rect">
            <a:avLst/>
          </a:prstGeom>
        </p:spPr>
        <p:txBody>
          <a:bodyPr wrap="square">
            <a:spAutoFit/>
          </a:bodyPr>
          <a:lstStyle/>
          <a:p>
            <a:r>
              <a:rPr lang="en-GB" dirty="0">
                <a:solidFill>
                  <a:schemeClr val="bg1"/>
                </a:solidFill>
              </a:rPr>
              <a:t>Imagine you are soon to be going on a journey. In a group discuss how you would go about planning to get to your destination. Would you be inclined to make detailed plans and ensure that you have everything that you might need? Or would you prefer to set off and find your way as you go? </a:t>
            </a:r>
          </a:p>
          <a:p>
            <a:endParaRPr lang="en-GB" dirty="0">
              <a:solidFill>
                <a:schemeClr val="bg1"/>
              </a:solidFill>
            </a:endParaRPr>
          </a:p>
          <a:p>
            <a:r>
              <a:rPr lang="en-GB" dirty="0">
                <a:solidFill>
                  <a:schemeClr val="bg1"/>
                </a:solidFill>
              </a:rPr>
              <a:t>What are the considerations that affect how you approach preparing for this journey? What essential things do you need to get there? What else might you like to take with you? What isn’t helpful?</a:t>
            </a:r>
          </a:p>
          <a:p>
            <a:endParaRPr lang="en-GB" dirty="0">
              <a:solidFill>
                <a:schemeClr val="bg1"/>
              </a:solidFill>
            </a:endParaRPr>
          </a:p>
          <a:p>
            <a:r>
              <a:rPr lang="en-GB" dirty="0">
                <a:solidFill>
                  <a:schemeClr val="bg1"/>
                </a:solidFill>
              </a:rPr>
              <a:t>Discuss how this is similar to a journey towards growth – in your context what is your destination? What do you need to get there and what won’t be helpful. </a:t>
            </a:r>
          </a:p>
          <a:p>
            <a:endParaRPr lang="en-GB" dirty="0">
              <a:solidFill>
                <a:schemeClr val="bg1"/>
              </a:solidFill>
            </a:endParaRPr>
          </a:p>
          <a:p>
            <a:r>
              <a:rPr lang="en-GB" dirty="0">
                <a:solidFill>
                  <a:schemeClr val="bg1"/>
                </a:solidFill>
              </a:rPr>
              <a:t>Use your conclusions as a basis for prayer and planning for action in the areas you identify.</a:t>
            </a:r>
          </a:p>
        </p:txBody>
      </p:sp>
    </p:spTree>
    <p:extLst>
      <p:ext uri="{BB962C8B-B14F-4D97-AF65-F5344CB8AC3E}">
        <p14:creationId xmlns:p14="http://schemas.microsoft.com/office/powerpoint/2010/main" val="209697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Vision Strategy PowerPoint" ma:contentTypeID="0x010100C533039C7037134FB3BCAA0688E3202209004BDAEBD3DCD40545B979836CE5C4C2CD" ma:contentTypeVersion="15" ma:contentTypeDescription="" ma:contentTypeScope="" ma:versionID="0c9574cc7b50f1b7b713de6e903d60f9">
  <xsd:schema xmlns:xsd="http://www.w3.org/2001/XMLSchema" xmlns:xs="http://www.w3.org/2001/XMLSchema" xmlns:p="http://schemas.microsoft.com/office/2006/metadata/properties" xmlns:ns2="91caf6fe-75ce-478b-9c7c-0edc1e2a0a7e" targetNamespace="http://schemas.microsoft.com/office/2006/metadata/properties" ma:root="true" ma:fieldsID="438ac4e9ec63fa7d38766232a0ec0d30" ns2:_="">
    <xsd:import namespace="91caf6fe-75ce-478b-9c7c-0edc1e2a0a7e"/>
    <xsd:element name="properties">
      <xsd:complexType>
        <xsd:sequence>
          <xsd:element name="documentManagement">
            <xsd:complexType>
              <xsd:all>
                <xsd:element ref="ns2:l586dc11107a48699a043760ce28f368" minOccurs="0"/>
                <xsd:element ref="ns2:TaxCatchAll" minOccurs="0"/>
                <xsd:element ref="ns2:TaxCatchAllLabel" minOccurs="0"/>
                <xsd:element ref="ns2:j9b5ad1f1ca8420b99f700138ed9e48c" minOccurs="0"/>
                <xsd:element ref="ns2:RelevantDate"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caf6fe-75ce-478b-9c7c-0edc1e2a0a7e" elementFormDefault="qualified">
    <xsd:import namespace="http://schemas.microsoft.com/office/2006/documentManagement/types"/>
    <xsd:import namespace="http://schemas.microsoft.com/office/infopath/2007/PartnerControls"/>
    <xsd:element name="l586dc11107a48699a043760ce28f368" ma:index="8" nillable="true" ma:taxonomy="true" ma:internalName="l586dc11107a48699a043760ce28f368" ma:taxonomyFieldName="Dept" ma:displayName="Dept" ma:default="" ma:fieldId="{5586dc11-107a-4869-9a04-3760ce28f368}" ma:sspId="2657a91f-fe9e-4f09-8fd2-640c539578ac" ma:termSetId="add47b17-efb2-4e75-a96f-9e68126a8645"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16b4c1e4-e315-499e-8ce6-9fc8b50b0dcb}" ma:internalName="TaxCatchAll" ma:showField="CatchAllData" ma:web="9385efea-fbad-48c8-807b-19a7d7dc63c3">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16b4c1e4-e315-499e-8ce6-9fc8b50b0dcb}" ma:internalName="TaxCatchAllLabel" ma:readOnly="true" ma:showField="CatchAllDataLabel" ma:web="9385efea-fbad-48c8-807b-19a7d7dc63c3">
      <xsd:complexType>
        <xsd:complexContent>
          <xsd:extension base="dms:MultiChoiceLookup">
            <xsd:sequence>
              <xsd:element name="Value" type="dms:Lookup" maxOccurs="unbounded" minOccurs="0" nillable="true"/>
            </xsd:sequence>
          </xsd:extension>
        </xsd:complexContent>
      </xsd:complexType>
    </xsd:element>
    <xsd:element name="j9b5ad1f1ca8420b99f700138ed9e48c" ma:index="12" nillable="true" ma:taxonomy="true" ma:internalName="j9b5ad1f1ca8420b99f700138ed9e48c" ma:taxonomyFieldName="DocumentType" ma:displayName="Document Type" ma:default="" ma:fieldId="{39b5ad1f-1ca8-420b-99f7-00138ed9e48c}" ma:sspId="2657a91f-fe9e-4f09-8fd2-640c539578ac" ma:termSetId="4ddd3b00-2747-4614-ab67-5cc123835646" ma:anchorId="00000000-0000-0000-0000-000000000000" ma:open="false" ma:isKeyword="false">
      <xsd:complexType>
        <xsd:sequence>
          <xsd:element ref="pc:Terms" minOccurs="0" maxOccurs="1"/>
        </xsd:sequence>
      </xsd:complexType>
    </xsd:element>
    <xsd:element name="RelevantDate" ma:index="14" nillable="true" ma:displayName="Relevant Date" ma:format="DateOnly" ma:internalName="RelevantDate">
      <xsd:simpleType>
        <xsd:restriction base="dms:DateTime"/>
      </xsd:simpleType>
    </xsd:element>
    <xsd:element name="Status" ma:index="15" nillable="true" ma:displayName="Status" ma:default="" ma:format="Dropdown" ma:internalName="Status">
      <xsd:simpleType>
        <xsd:restriction base="dms:Choice">
          <xsd:enumeration value="Draft"/>
          <xsd:enumeration value="In Review"/>
          <xsd:enumeration value="Final"/>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2657a91f-fe9e-4f09-8fd2-640c539578ac" ContentTypeId="0x010100C533039C7037134FB3BCAA0688E3202209"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91caf6fe-75ce-478b-9c7c-0edc1e2a0a7e"/>
    <l586dc11107a48699a043760ce28f368 xmlns="91caf6fe-75ce-478b-9c7c-0edc1e2a0a7e">
      <Terms xmlns="http://schemas.microsoft.com/office/infopath/2007/PartnerControls"/>
    </l586dc11107a48699a043760ce28f368>
    <j9b5ad1f1ca8420b99f700138ed9e48c xmlns="91caf6fe-75ce-478b-9c7c-0edc1e2a0a7e">
      <Terms xmlns="http://schemas.microsoft.com/office/infopath/2007/PartnerControls"/>
    </j9b5ad1f1ca8420b99f700138ed9e48c>
    <RelevantDate xmlns="91caf6fe-75ce-478b-9c7c-0edc1e2a0a7e" xsi:nil="true"/>
    <Status xmlns="91caf6fe-75ce-478b-9c7c-0edc1e2a0a7e" xsi:nil="true"/>
  </documentManagement>
</p:properties>
</file>

<file path=customXml/itemProps1.xml><?xml version="1.0" encoding="utf-8"?>
<ds:datastoreItem xmlns:ds="http://schemas.openxmlformats.org/officeDocument/2006/customXml" ds:itemID="{D8D98158-651A-45EF-AE67-C01BF5F8E5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caf6fe-75ce-478b-9c7c-0edc1e2a0a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EBFEB37-DA4D-43C8-B1B6-379E88DC885D}">
  <ds:schemaRefs>
    <ds:schemaRef ds:uri="Microsoft.SharePoint.Taxonomy.ContentTypeSync"/>
  </ds:schemaRefs>
</ds:datastoreItem>
</file>

<file path=customXml/itemProps3.xml><?xml version="1.0" encoding="utf-8"?>
<ds:datastoreItem xmlns:ds="http://schemas.openxmlformats.org/officeDocument/2006/customXml" ds:itemID="{4DC80CA6-8058-44EA-B77D-A54F2FE353AC}">
  <ds:schemaRefs>
    <ds:schemaRef ds:uri="http://schemas.microsoft.com/sharepoint/v3/contenttype/forms"/>
  </ds:schemaRefs>
</ds:datastoreItem>
</file>

<file path=customXml/itemProps4.xml><?xml version="1.0" encoding="utf-8"?>
<ds:datastoreItem xmlns:ds="http://schemas.openxmlformats.org/officeDocument/2006/customXml" ds:itemID="{F9A35C7F-7A9B-4D02-BEBE-840C89D05E64}">
  <ds:schemaRefs>
    <ds:schemaRef ds:uri="http://purl.org/dc/terms/"/>
    <ds:schemaRef ds:uri="http://www.w3.org/XML/1998/namespace"/>
    <ds:schemaRef ds:uri="http://schemas.microsoft.com/office/2006/documentManagement/types"/>
    <ds:schemaRef ds:uri="http://purl.org/dc/elements/1.1/"/>
    <ds:schemaRef ds:uri="http://purl.org/dc/dcmitype/"/>
    <ds:schemaRef ds:uri="http://schemas.microsoft.com/office/infopath/2007/PartnerControls"/>
    <ds:schemaRef ds:uri="http://schemas.openxmlformats.org/package/2006/metadata/core-properties"/>
    <ds:schemaRef ds:uri="91caf6fe-75ce-478b-9c7c-0edc1e2a0a7e"/>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0</TotalTime>
  <Words>170</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A growing Church is likely to have a clear mission and purpose and clergy and congregations who are intentional about growth</vt:lpstr>
    </vt:vector>
  </TitlesOfParts>
  <Company>Church Commissioners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growing Church is likely to have a clear mission and purpose and clergy and congregations who are intentional about growth</dc:title>
  <dc:creator>Kevin Norris</dc:creator>
  <cp:lastModifiedBy>Sherri Wood</cp:lastModifiedBy>
  <cp:revision>2</cp:revision>
  <dcterms:created xsi:type="dcterms:W3CDTF">2015-03-09T13:05:29Z</dcterms:created>
  <dcterms:modified xsi:type="dcterms:W3CDTF">2024-11-28T13:04:58Z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0x010100C533039C7037134FB3BCAA0688E3202209004BDAEBD3DCD40545B979836CE5C4C2CD</vt:lpwstr>
  </property>
</Properties>
</file>