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sldIdLst>
    <p:sldId id="257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7" d="100"/>
          <a:sy n="97" d="100"/>
        </p:scale>
        <p:origin x="968" y="6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5" Type="http://schemas.openxmlformats.org/officeDocument/2006/relationships/slideMaster" Target="slideMasters/slideMaster1.xml"/><Relationship Id="rId10" Type="http://schemas.openxmlformats.org/officeDocument/2006/relationships/tableStyles" Target="tableStyles.xml"/><Relationship Id="rId4" Type="http://schemas.openxmlformats.org/officeDocument/2006/relationships/customXml" Target="../customXml/item4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C972B0-D610-430E-8A4E-83E39CA71DF5}" type="datetimeFigureOut">
              <a:rPr lang="en-GB" smtClean="0"/>
              <a:t>27/11/2024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8A956-E864-4BB4-B5CF-1FE39F9942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08622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C972B0-D610-430E-8A4E-83E39CA71DF5}" type="datetimeFigureOut">
              <a:rPr lang="en-GB" smtClean="0"/>
              <a:t>27/11/2024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8A956-E864-4BB4-B5CF-1FE39F9942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96082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C972B0-D610-430E-8A4E-83E39CA71DF5}" type="datetimeFigureOut">
              <a:rPr lang="en-GB" smtClean="0"/>
              <a:t>27/11/2024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8A956-E864-4BB4-B5CF-1FE39F9942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04286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C972B0-D610-430E-8A4E-83E39CA71DF5}" type="datetimeFigureOut">
              <a:rPr lang="en-GB" smtClean="0"/>
              <a:t>27/11/2024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8A956-E864-4BB4-B5CF-1FE39F9942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87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C972B0-D610-430E-8A4E-83E39CA71DF5}" type="datetimeFigureOut">
              <a:rPr lang="en-GB" smtClean="0"/>
              <a:t>27/11/2024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8A956-E864-4BB4-B5CF-1FE39F9942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7144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C972B0-D610-430E-8A4E-83E39CA71DF5}" type="datetimeFigureOut">
              <a:rPr lang="en-GB" smtClean="0"/>
              <a:t>27/11/2024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8A956-E864-4BB4-B5CF-1FE39F9942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36422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C972B0-D610-430E-8A4E-83E39CA71DF5}" type="datetimeFigureOut">
              <a:rPr lang="en-GB" smtClean="0"/>
              <a:t>27/11/2024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8A956-E864-4BB4-B5CF-1FE39F9942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41331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C972B0-D610-430E-8A4E-83E39CA71DF5}" type="datetimeFigureOut">
              <a:rPr lang="en-GB" smtClean="0"/>
              <a:t>27/11/2024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8A956-E864-4BB4-B5CF-1FE39F9942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80719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C972B0-D610-430E-8A4E-83E39CA71DF5}" type="datetimeFigureOut">
              <a:rPr lang="en-GB" smtClean="0"/>
              <a:t>27/11/2024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8A956-E864-4BB4-B5CF-1FE39F9942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956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C972B0-D610-430E-8A4E-83E39CA71DF5}" type="datetimeFigureOut">
              <a:rPr lang="en-GB" smtClean="0"/>
              <a:t>27/11/2024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8A956-E864-4BB4-B5CF-1FE39F9942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93167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C972B0-D610-430E-8A4E-83E39CA71DF5}" type="datetimeFigureOut">
              <a:rPr lang="en-GB" smtClean="0"/>
              <a:t>27/11/2024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8A956-E864-4BB4-B5CF-1FE39F9942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00679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C972B0-D610-430E-8A4E-83E39CA71DF5}" type="datetimeFigureOut">
              <a:rPr lang="en-GB" smtClean="0"/>
              <a:t>27/11/2024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D8A956-E864-4BB4-B5CF-1FE39F9942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54663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9512" y="158775"/>
            <a:ext cx="8712968" cy="821953"/>
          </a:xfrm>
          <a:gradFill flip="none" rotWithShape="1">
            <a:gsLst>
              <a:gs pos="0">
                <a:srgbClr val="0066FF">
                  <a:shade val="30000"/>
                  <a:satMod val="115000"/>
                </a:srgbClr>
              </a:gs>
              <a:gs pos="50000">
                <a:srgbClr val="0066FF">
                  <a:shade val="67500"/>
                  <a:satMod val="115000"/>
                </a:srgbClr>
              </a:gs>
              <a:gs pos="100000">
                <a:srgbClr val="0066FF">
                  <a:shade val="100000"/>
                  <a:satMod val="115000"/>
                </a:srgbClr>
              </a:gs>
            </a:gsLst>
            <a:lin ang="27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l"/>
            <a:r>
              <a:rPr lang="en-US" sz="2000" b="1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A growing Church is likely to have a clear mission and purpose and clergy and congregations who are intentional about growth</a:t>
            </a:r>
            <a:endParaRPr lang="en-GB" sz="2000" b="1" dirty="0">
              <a:solidFill>
                <a:schemeClr val="bg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79512" y="1196752"/>
            <a:ext cx="6696744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tx2"/>
                </a:solidFill>
              </a:rPr>
              <a:t>Out of ten, how do you rate your church as one with a clear mission and purpose and one which is intentional about growth? </a:t>
            </a:r>
            <a:endParaRPr lang="en-GB" dirty="0">
              <a:solidFill>
                <a:schemeClr val="tx2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020272" y="1331476"/>
            <a:ext cx="18722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tx2"/>
                </a:solidFill>
              </a:rPr>
              <a:t>Score              /10</a:t>
            </a:r>
            <a:endParaRPr lang="en-GB" dirty="0">
              <a:solidFill>
                <a:schemeClr val="tx2"/>
              </a:solidFill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7740352" y="1331476"/>
            <a:ext cx="504056" cy="369332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6876256" y="1196752"/>
            <a:ext cx="2016224" cy="646331"/>
          </a:xfrm>
          <a:prstGeom prst="rect">
            <a:avLst/>
          </a:prstGeom>
          <a:solidFill>
            <a:srgbClr val="0033CC">
              <a:alpha val="15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179512" y="2060848"/>
            <a:ext cx="8712968" cy="3970318"/>
          </a:xfrm>
          <a:prstGeom prst="rect">
            <a:avLst/>
          </a:prstGeom>
          <a:gradFill flip="none" rotWithShape="1">
            <a:gsLst>
              <a:gs pos="0">
                <a:srgbClr val="0066FF">
                  <a:shade val="30000"/>
                  <a:satMod val="115000"/>
                </a:srgbClr>
              </a:gs>
              <a:gs pos="50000">
                <a:srgbClr val="0066FF">
                  <a:shade val="67500"/>
                  <a:satMod val="115000"/>
                </a:srgbClr>
              </a:gs>
              <a:gs pos="100000">
                <a:srgbClr val="0066FF">
                  <a:shade val="100000"/>
                  <a:satMod val="115000"/>
                </a:srgbClr>
              </a:gs>
            </a:gsLst>
            <a:lin ang="27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TextBox 10"/>
          <p:cNvSpPr txBox="1"/>
          <p:nvPr/>
        </p:nvSpPr>
        <p:spPr>
          <a:xfrm>
            <a:off x="179512" y="2060848"/>
            <a:ext cx="6696744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US" dirty="0">
                <a:solidFill>
                  <a:schemeClr val="bg1"/>
                </a:solidFill>
              </a:rPr>
              <a:t>Do we have a clear sense of our vision as a church?</a:t>
            </a:r>
          </a:p>
          <a:p>
            <a:pPr marL="342900" indent="-342900">
              <a:buAutoNum type="arabicPeriod"/>
            </a:pPr>
            <a:endParaRPr lang="en-US" dirty="0">
              <a:solidFill>
                <a:schemeClr val="bg1"/>
              </a:solidFill>
            </a:endParaRPr>
          </a:p>
          <a:p>
            <a:pPr marL="342900" indent="-342900">
              <a:buAutoNum type="arabicPeriod"/>
            </a:pPr>
            <a:r>
              <a:rPr lang="en-US" dirty="0">
                <a:solidFill>
                  <a:schemeClr val="bg1"/>
                </a:solidFill>
              </a:rPr>
              <a:t>Do we have a clear sense of our distinctive offer as a church?</a:t>
            </a:r>
          </a:p>
          <a:p>
            <a:pPr marL="342900" indent="-342900">
              <a:buAutoNum type="arabicPeriod"/>
            </a:pPr>
            <a:endParaRPr lang="en-US" dirty="0">
              <a:solidFill>
                <a:schemeClr val="bg1"/>
              </a:solidFill>
            </a:endParaRPr>
          </a:p>
          <a:p>
            <a:pPr marL="342900" indent="-342900">
              <a:buAutoNum type="arabicPeriod"/>
            </a:pPr>
            <a:r>
              <a:rPr lang="en-US" dirty="0">
                <a:solidFill>
                  <a:schemeClr val="bg1"/>
                </a:solidFill>
              </a:rPr>
              <a:t>Do we have a clear vision for growth that is understood and owned by members of the church?</a:t>
            </a:r>
          </a:p>
          <a:p>
            <a:pPr marL="342900" indent="-342900">
              <a:buAutoNum type="arabicPeriod"/>
            </a:pPr>
            <a:endParaRPr lang="en-US" dirty="0">
              <a:solidFill>
                <a:schemeClr val="bg1"/>
              </a:solidFill>
            </a:endParaRPr>
          </a:p>
          <a:p>
            <a:pPr marL="342900" indent="-342900">
              <a:buAutoNum type="arabicPeriod"/>
            </a:pPr>
            <a:r>
              <a:rPr lang="en-US" dirty="0">
                <a:solidFill>
                  <a:schemeClr val="bg1"/>
                </a:solidFill>
              </a:rPr>
              <a:t>Does our church have a Mission Action Plan or another form of mission / growth plan?</a:t>
            </a:r>
          </a:p>
          <a:p>
            <a:pPr marL="342900" indent="-342900">
              <a:buAutoNum type="arabicPeriod"/>
            </a:pPr>
            <a:endParaRPr lang="en-US" dirty="0">
              <a:solidFill>
                <a:schemeClr val="bg1"/>
              </a:solidFill>
            </a:endParaRPr>
          </a:p>
          <a:p>
            <a:pPr marL="342900" indent="-342900">
              <a:buAutoNum type="arabicPeriod"/>
            </a:pPr>
            <a:r>
              <a:rPr lang="en-US" dirty="0">
                <a:solidFill>
                  <a:schemeClr val="bg1"/>
                </a:solidFill>
              </a:rPr>
              <a:t>Is our church intentional about setting clear goals that move our vision forwards</a:t>
            </a:r>
          </a:p>
          <a:p>
            <a:pPr marL="342900" indent="-342900">
              <a:buAutoNum type="arabicPeriod"/>
            </a:pPr>
            <a:endParaRPr lang="en-US" dirty="0">
              <a:solidFill>
                <a:schemeClr val="bg1"/>
              </a:solidFill>
            </a:endParaRPr>
          </a:p>
          <a:p>
            <a:pPr marL="342900" indent="-342900">
              <a:buAutoNum type="arabicPeriod"/>
            </a:pPr>
            <a:r>
              <a:rPr lang="en-US" dirty="0">
                <a:solidFill>
                  <a:schemeClr val="bg1"/>
                </a:solidFill>
              </a:rPr>
              <a:t>Are our activities in line with our vision and priorities?</a:t>
            </a:r>
            <a:endParaRPr lang="en-GB" dirty="0">
              <a:solidFill>
                <a:schemeClr val="bg1"/>
              </a:solidFill>
            </a:endParaRPr>
          </a:p>
        </p:txBody>
      </p:sp>
      <p:grpSp>
        <p:nvGrpSpPr>
          <p:cNvPr id="22" name="Group 21"/>
          <p:cNvGrpSpPr/>
          <p:nvPr/>
        </p:nvGrpSpPr>
        <p:grpSpPr>
          <a:xfrm>
            <a:off x="7092280" y="2132856"/>
            <a:ext cx="1584176" cy="504056"/>
            <a:chOff x="7092280" y="2132856"/>
            <a:chExt cx="1584176" cy="504056"/>
          </a:xfrm>
        </p:grpSpPr>
        <p:sp>
          <p:nvSpPr>
            <p:cNvPr id="14" name="Rounded Rectangle 13"/>
            <p:cNvSpPr/>
            <p:nvPr/>
          </p:nvSpPr>
          <p:spPr>
            <a:xfrm>
              <a:off x="7092280" y="2132856"/>
              <a:ext cx="648072" cy="504056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" name="Rounded Rectangle 12"/>
            <p:cNvSpPr/>
            <p:nvPr/>
          </p:nvSpPr>
          <p:spPr>
            <a:xfrm>
              <a:off x="8028384" y="2132856"/>
              <a:ext cx="648072" cy="504056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7164288" y="2195572"/>
              <a:ext cx="576064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en-US" b="1" dirty="0"/>
                <a:t>YES</a:t>
              </a:r>
              <a:endParaRPr lang="en-GB" b="1" dirty="0"/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8100392" y="2195572"/>
              <a:ext cx="576064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en-US" b="1" dirty="0"/>
                <a:t>NO</a:t>
              </a:r>
              <a:endParaRPr lang="en-GB" b="1" dirty="0"/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7092280" y="2780928"/>
            <a:ext cx="1584176" cy="504056"/>
            <a:chOff x="7092280" y="2132856"/>
            <a:chExt cx="1584176" cy="504056"/>
          </a:xfrm>
        </p:grpSpPr>
        <p:sp>
          <p:nvSpPr>
            <p:cNvPr id="24" name="Rounded Rectangle 23"/>
            <p:cNvSpPr/>
            <p:nvPr/>
          </p:nvSpPr>
          <p:spPr>
            <a:xfrm>
              <a:off x="7092280" y="2132856"/>
              <a:ext cx="648072" cy="504056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5" name="Rounded Rectangle 24"/>
            <p:cNvSpPr/>
            <p:nvPr/>
          </p:nvSpPr>
          <p:spPr>
            <a:xfrm>
              <a:off x="8028384" y="2132856"/>
              <a:ext cx="648072" cy="504056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7164288" y="2195572"/>
              <a:ext cx="576064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en-US" b="1" dirty="0"/>
                <a:t>YES</a:t>
              </a:r>
              <a:endParaRPr lang="en-GB" b="1" dirty="0"/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8100392" y="2195572"/>
              <a:ext cx="576064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en-US" b="1" dirty="0"/>
                <a:t>NO</a:t>
              </a:r>
              <a:endParaRPr lang="en-GB" b="1" dirty="0"/>
            </a:p>
          </p:txBody>
        </p:sp>
      </p:grpSp>
      <p:grpSp>
        <p:nvGrpSpPr>
          <p:cNvPr id="28" name="Group 27"/>
          <p:cNvGrpSpPr/>
          <p:nvPr/>
        </p:nvGrpSpPr>
        <p:grpSpPr>
          <a:xfrm>
            <a:off x="7092280" y="3429000"/>
            <a:ext cx="1584176" cy="504056"/>
            <a:chOff x="7092280" y="2132856"/>
            <a:chExt cx="1584176" cy="504056"/>
          </a:xfrm>
        </p:grpSpPr>
        <p:sp>
          <p:nvSpPr>
            <p:cNvPr id="29" name="Rounded Rectangle 28"/>
            <p:cNvSpPr/>
            <p:nvPr/>
          </p:nvSpPr>
          <p:spPr>
            <a:xfrm>
              <a:off x="7092280" y="2132856"/>
              <a:ext cx="648072" cy="504056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0" name="Rounded Rectangle 29"/>
            <p:cNvSpPr/>
            <p:nvPr/>
          </p:nvSpPr>
          <p:spPr>
            <a:xfrm>
              <a:off x="8028384" y="2132856"/>
              <a:ext cx="648072" cy="504056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7164288" y="2195572"/>
              <a:ext cx="576064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en-US" b="1" dirty="0"/>
                <a:t>YES</a:t>
              </a:r>
              <a:endParaRPr lang="en-GB" b="1" dirty="0"/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8100392" y="2195572"/>
              <a:ext cx="576064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en-US" b="1" dirty="0"/>
                <a:t>NO</a:t>
              </a:r>
              <a:endParaRPr lang="en-GB" b="1" dirty="0"/>
            </a:p>
          </p:txBody>
        </p:sp>
      </p:grpSp>
      <p:grpSp>
        <p:nvGrpSpPr>
          <p:cNvPr id="33" name="Group 32"/>
          <p:cNvGrpSpPr/>
          <p:nvPr/>
        </p:nvGrpSpPr>
        <p:grpSpPr>
          <a:xfrm>
            <a:off x="7092280" y="4077072"/>
            <a:ext cx="1584176" cy="504056"/>
            <a:chOff x="7092280" y="2132856"/>
            <a:chExt cx="1584176" cy="504056"/>
          </a:xfrm>
        </p:grpSpPr>
        <p:sp>
          <p:nvSpPr>
            <p:cNvPr id="34" name="Rounded Rectangle 33"/>
            <p:cNvSpPr/>
            <p:nvPr/>
          </p:nvSpPr>
          <p:spPr>
            <a:xfrm>
              <a:off x="7092280" y="2132856"/>
              <a:ext cx="648072" cy="504056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5" name="Rounded Rectangle 34"/>
            <p:cNvSpPr/>
            <p:nvPr/>
          </p:nvSpPr>
          <p:spPr>
            <a:xfrm>
              <a:off x="8028384" y="2132856"/>
              <a:ext cx="648072" cy="504056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7164288" y="2195572"/>
              <a:ext cx="576064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en-US" b="1" dirty="0"/>
                <a:t>YES</a:t>
              </a:r>
              <a:endParaRPr lang="en-GB" b="1" dirty="0"/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8100392" y="2195572"/>
              <a:ext cx="576064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en-US" b="1" dirty="0"/>
                <a:t>NO</a:t>
              </a:r>
              <a:endParaRPr lang="en-GB" b="1" dirty="0"/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7092280" y="4797152"/>
            <a:ext cx="1584176" cy="504056"/>
            <a:chOff x="7092280" y="2132856"/>
            <a:chExt cx="1584176" cy="504056"/>
          </a:xfrm>
        </p:grpSpPr>
        <p:sp>
          <p:nvSpPr>
            <p:cNvPr id="39" name="Rounded Rectangle 38"/>
            <p:cNvSpPr/>
            <p:nvPr/>
          </p:nvSpPr>
          <p:spPr>
            <a:xfrm>
              <a:off x="7092280" y="2132856"/>
              <a:ext cx="648072" cy="504056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0" name="Rounded Rectangle 39"/>
            <p:cNvSpPr/>
            <p:nvPr/>
          </p:nvSpPr>
          <p:spPr>
            <a:xfrm>
              <a:off x="8028384" y="2132856"/>
              <a:ext cx="648072" cy="504056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7164288" y="2195572"/>
              <a:ext cx="576064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en-US" b="1" dirty="0"/>
                <a:t>YES</a:t>
              </a:r>
              <a:endParaRPr lang="en-GB" b="1" dirty="0"/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8100392" y="2195572"/>
              <a:ext cx="576064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en-US" b="1" dirty="0"/>
                <a:t>NO</a:t>
              </a:r>
              <a:endParaRPr lang="en-GB" b="1" dirty="0"/>
            </a:p>
          </p:txBody>
        </p:sp>
      </p:grpSp>
      <p:grpSp>
        <p:nvGrpSpPr>
          <p:cNvPr id="43" name="Group 42"/>
          <p:cNvGrpSpPr/>
          <p:nvPr/>
        </p:nvGrpSpPr>
        <p:grpSpPr>
          <a:xfrm>
            <a:off x="7092280" y="5445224"/>
            <a:ext cx="1584176" cy="504056"/>
            <a:chOff x="7092280" y="2132856"/>
            <a:chExt cx="1584176" cy="504056"/>
          </a:xfrm>
        </p:grpSpPr>
        <p:sp>
          <p:nvSpPr>
            <p:cNvPr id="44" name="Rounded Rectangle 43"/>
            <p:cNvSpPr/>
            <p:nvPr/>
          </p:nvSpPr>
          <p:spPr>
            <a:xfrm>
              <a:off x="7092280" y="2132856"/>
              <a:ext cx="648072" cy="504056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5" name="Rounded Rectangle 44"/>
            <p:cNvSpPr/>
            <p:nvPr/>
          </p:nvSpPr>
          <p:spPr>
            <a:xfrm>
              <a:off x="8028384" y="2132856"/>
              <a:ext cx="648072" cy="504056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7164288" y="2195572"/>
              <a:ext cx="576064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en-US" b="1" dirty="0"/>
                <a:t>YES</a:t>
              </a:r>
              <a:endParaRPr lang="en-GB" b="1" dirty="0"/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8100392" y="2195572"/>
              <a:ext cx="576064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en-US" b="1" dirty="0"/>
                <a:t>NO</a:t>
              </a:r>
              <a:endParaRPr lang="en-GB" b="1" dirty="0"/>
            </a:p>
          </p:txBody>
        </p:sp>
      </p:grpSp>
    </p:spTree>
    <p:extLst>
      <p:ext uri="{BB962C8B-B14F-4D97-AF65-F5344CB8AC3E}">
        <p14:creationId xmlns:p14="http://schemas.microsoft.com/office/powerpoint/2010/main" val="29644921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Vision Strategy PowerPoint" ma:contentTypeID="0x010100C533039C7037134FB3BCAA0688E3202209004BDAEBD3DCD40545B979836CE5C4C2CD" ma:contentTypeVersion="15" ma:contentTypeDescription="" ma:contentTypeScope="" ma:versionID="0c9574cc7b50f1b7b713de6e903d60f9">
  <xsd:schema xmlns:xsd="http://www.w3.org/2001/XMLSchema" xmlns:xs="http://www.w3.org/2001/XMLSchema" xmlns:p="http://schemas.microsoft.com/office/2006/metadata/properties" xmlns:ns2="91caf6fe-75ce-478b-9c7c-0edc1e2a0a7e" targetNamespace="http://schemas.microsoft.com/office/2006/metadata/properties" ma:root="true" ma:fieldsID="438ac4e9ec63fa7d38766232a0ec0d30" ns2:_="">
    <xsd:import namespace="91caf6fe-75ce-478b-9c7c-0edc1e2a0a7e"/>
    <xsd:element name="properties">
      <xsd:complexType>
        <xsd:sequence>
          <xsd:element name="documentManagement">
            <xsd:complexType>
              <xsd:all>
                <xsd:element ref="ns2:l586dc11107a48699a043760ce28f368" minOccurs="0"/>
                <xsd:element ref="ns2:TaxCatchAll" minOccurs="0"/>
                <xsd:element ref="ns2:TaxCatchAllLabel" minOccurs="0"/>
                <xsd:element ref="ns2:j9b5ad1f1ca8420b99f700138ed9e48c" minOccurs="0"/>
                <xsd:element ref="ns2:RelevantDate" minOccurs="0"/>
                <xsd:element ref="ns2: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1caf6fe-75ce-478b-9c7c-0edc1e2a0a7e" elementFormDefault="qualified">
    <xsd:import namespace="http://schemas.microsoft.com/office/2006/documentManagement/types"/>
    <xsd:import namespace="http://schemas.microsoft.com/office/infopath/2007/PartnerControls"/>
    <xsd:element name="l586dc11107a48699a043760ce28f368" ma:index="8" nillable="true" ma:taxonomy="true" ma:internalName="l586dc11107a48699a043760ce28f368" ma:taxonomyFieldName="Dept" ma:displayName="Dept" ma:default="" ma:fieldId="{5586dc11-107a-4869-9a04-3760ce28f368}" ma:sspId="2657a91f-fe9e-4f09-8fd2-640c539578ac" ma:termSetId="add47b17-efb2-4e75-a96f-9e68126a8645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" ma:index="9" nillable="true" ma:displayName="Taxonomy Catch All Column" ma:hidden="true" ma:list="{16b4c1e4-e315-499e-8ce6-9fc8b50b0dcb}" ma:internalName="TaxCatchAll" ma:showField="CatchAllData" ma:web="9385efea-fbad-48c8-807b-19a7d7dc63c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0" nillable="true" ma:displayName="Taxonomy Catch All Column1" ma:hidden="true" ma:list="{16b4c1e4-e315-499e-8ce6-9fc8b50b0dcb}" ma:internalName="TaxCatchAllLabel" ma:readOnly="true" ma:showField="CatchAllDataLabel" ma:web="9385efea-fbad-48c8-807b-19a7d7dc63c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j9b5ad1f1ca8420b99f700138ed9e48c" ma:index="12" nillable="true" ma:taxonomy="true" ma:internalName="j9b5ad1f1ca8420b99f700138ed9e48c" ma:taxonomyFieldName="DocumentType" ma:displayName="Document Type" ma:default="" ma:fieldId="{39b5ad1f-1ca8-420b-99f7-00138ed9e48c}" ma:sspId="2657a91f-fe9e-4f09-8fd2-640c539578ac" ma:termSetId="4ddd3b00-2747-4614-ab67-5cc12383564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RelevantDate" ma:index="14" nillable="true" ma:displayName="Relevant Date" ma:format="DateOnly" ma:internalName="RelevantDate">
      <xsd:simpleType>
        <xsd:restriction base="dms:DateTime"/>
      </xsd:simpleType>
    </xsd:element>
    <xsd:element name="Status" ma:index="15" nillable="true" ma:displayName="Status" ma:default="" ma:format="Dropdown" ma:internalName="Status">
      <xsd:simpleType>
        <xsd:restriction base="dms:Choice">
          <xsd:enumeration value="Draft"/>
          <xsd:enumeration value="In Review"/>
          <xsd:enumeration value="Final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haredContentType xmlns="Microsoft.SharePoint.Taxonomy.ContentTypeSync" SourceId="2657a91f-fe9e-4f09-8fd2-640c539578ac" ContentTypeId="0x010100C533039C7037134FB3BCAA0688E3202209" PreviousValue="false"/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91caf6fe-75ce-478b-9c7c-0edc1e2a0a7e"/>
    <l586dc11107a48699a043760ce28f368 xmlns="91caf6fe-75ce-478b-9c7c-0edc1e2a0a7e">
      <Terms xmlns="http://schemas.microsoft.com/office/infopath/2007/PartnerControls"/>
    </l586dc11107a48699a043760ce28f368>
    <j9b5ad1f1ca8420b99f700138ed9e48c xmlns="91caf6fe-75ce-478b-9c7c-0edc1e2a0a7e">
      <Terms xmlns="http://schemas.microsoft.com/office/infopath/2007/PartnerControls"/>
    </j9b5ad1f1ca8420b99f700138ed9e48c>
    <RelevantDate xmlns="91caf6fe-75ce-478b-9c7c-0edc1e2a0a7e" xsi:nil="true"/>
    <Status xmlns="91caf6fe-75ce-478b-9c7c-0edc1e2a0a7e" xsi:nil="true"/>
  </documentManagement>
</p:properties>
</file>

<file path=customXml/itemProps1.xml><?xml version="1.0" encoding="utf-8"?>
<ds:datastoreItem xmlns:ds="http://schemas.openxmlformats.org/officeDocument/2006/customXml" ds:itemID="{F900A207-EAFD-4991-A1EE-7ABC2C5BC7B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1caf6fe-75ce-478b-9c7c-0edc1e2a0a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13D366A-9E17-4892-AFB5-D17F68578546}">
  <ds:schemaRefs>
    <ds:schemaRef ds:uri="Microsoft.SharePoint.Taxonomy.ContentTypeSync"/>
  </ds:schemaRefs>
</ds:datastoreItem>
</file>

<file path=customXml/itemProps3.xml><?xml version="1.0" encoding="utf-8"?>
<ds:datastoreItem xmlns:ds="http://schemas.openxmlformats.org/officeDocument/2006/customXml" ds:itemID="{FAD9D3B7-D503-4A99-A67C-86EEDDFBCF90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C3298B3F-D15B-48A2-9408-DAF46B79FB5B}">
  <ds:schemaRefs>
    <ds:schemaRef ds:uri="http://purl.org/dc/elements/1.1/"/>
    <ds:schemaRef ds:uri="http://schemas.microsoft.com/office/2006/documentManagement/types"/>
    <ds:schemaRef ds:uri="91caf6fe-75ce-478b-9c7c-0edc1e2a0a7e"/>
    <ds:schemaRef ds:uri="http://www.w3.org/XML/1998/namespace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http://schemas.microsoft.com/office/2006/metadata/properties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149</Words>
  <Application>Microsoft Office PowerPoint</Application>
  <PresentationFormat>On-screen Show (4:3)</PresentationFormat>
  <Paragraphs>26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A growing Church is likely to have a clear mission and purpose and clergy and congregations who are intentional about growth</vt:lpstr>
    </vt:vector>
  </TitlesOfParts>
  <Company>Church Commissioners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growing Church is likely to have a clear mission and purpose and clergy and congregations who are intentional about growth</dc:title>
  <dc:creator>Kevin Norris</dc:creator>
  <cp:lastModifiedBy>Sherri Wood</cp:lastModifiedBy>
  <cp:revision>2</cp:revision>
  <dcterms:created xsi:type="dcterms:W3CDTF">2015-03-09T13:28:57Z</dcterms:created>
  <dcterms:modified xsi:type="dcterms:W3CDTF">2024-11-27T17:56:46Z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0x010100C533039C7037134FB3BCAA0688E3202209004BDAEBD3DCD40545B979836CE5C4C2CD</vt:lpwstr>
  </property>
  <property fmtid="{D5CDD505-2E9C-101B-9397-08002B2CF9AE}" pid="3" name="Dept">
    <vt:lpwstr/>
  </property>
  <property fmtid="{D5CDD505-2E9C-101B-9397-08002B2CF9AE}" pid="4" name="DocumentType">
    <vt:lpwstr/>
  </property>
</Properties>
</file>