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392" r:id="rId2"/>
    <p:sldId id="743" r:id="rId3"/>
    <p:sldId id="2368" r:id="rId4"/>
    <p:sldId id="755" r:id="rId5"/>
    <p:sldId id="774" r:id="rId6"/>
    <p:sldId id="2365" r:id="rId7"/>
    <p:sldId id="760" r:id="rId8"/>
    <p:sldId id="776" r:id="rId9"/>
    <p:sldId id="2369" r:id="rId10"/>
    <p:sldId id="753" r:id="rId11"/>
    <p:sldId id="2276" r:id="rId12"/>
    <p:sldId id="754" r:id="rId13"/>
    <p:sldId id="2367" r:id="rId14"/>
    <p:sldId id="2366" r:id="rId15"/>
    <p:sldId id="732" r:id="rId16"/>
    <p:sldId id="740" r:id="rId17"/>
    <p:sldId id="2360" r:id="rId18"/>
    <p:sldId id="735" r:id="rId19"/>
    <p:sldId id="721" r:id="rId20"/>
    <p:sldId id="722" r:id="rId21"/>
    <p:sldId id="780" r:id="rId22"/>
    <p:sldId id="756" r:id="rId23"/>
    <p:sldId id="752" r:id="rId24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85763" autoAdjust="0"/>
  </p:normalViewPr>
  <p:slideViewPr>
    <p:cSldViewPr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5C6565A-C202-4FE0-B749-0032B1E9DEE3}" type="datetimeFigureOut">
              <a:rPr lang="en-US" smtClean="0"/>
              <a:pPr/>
              <a:t>5/5/21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AF3A61C-5928-43DF-BD96-CBF6CF52B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3A61C-5928-43DF-BD96-CBF6CF52BAA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46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But music isn’t the only choice that will need to be made..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But music isn’t the only choice that will need to be made..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But music isn’t the only choice that will need to be made..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Explaining what’s available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is</a:t>
            </a:r>
            <a:r>
              <a:rPr lang="en-GB" baseline="0" dirty="0"/>
              <a:t> the main place to get help and information, and to share good practice.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2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print hub is where to buy all the weddings materials as well as other resources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2D56-3360-46FD-89CE-9647D39C9B2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1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3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DE1B-D01A-4054-904B-CF0A8C84676D}" type="datetime1">
              <a:rPr lang="en-GB" smtClean="0"/>
              <a:t>05/05/2021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8527-BD4D-4775-9A39-A7ED08EE5FFD}" type="datetime1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84FB-7FB4-49DA-A2CA-F61F4A4899C3}" type="datetime1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85C9-665D-4284-ACF7-8B698E2F4C23}" type="datetime1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7FA-54F3-402D-AF9A-0B3AF7BCE7D1}" type="datetime1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8B2D-AA6F-4926-84F1-B7E41B9A7084}" type="datetime1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E8BA-6F6B-4065-926C-79BA1420BD49}" type="datetime1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24A-B760-4EA2-9CCB-80C736207331}" type="datetime1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050D-3F32-4E1A-9D47-4AD80ADD7AF1}" type="datetime1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526-3EBA-4385-B4B4-7AAF2B9F4834}" type="datetime1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9793A5-EF8A-4D58-86DE-A8B26C2DCC84}" type="datetime1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/>
              <a:t>Tweet using the hashtag: #FLC14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talos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D0A70-6BFB-40F5-ABC6-20318854A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20736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11424" y="332656"/>
            <a:ext cx="9433048" cy="496855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black"/>
                </a:solidFill>
                <a:effectLst/>
                <a:latin typeface="Gill Sans MT" panose="020B0502020104020203" pitchFamily="34" charset="0"/>
              </a:rPr>
              <a:t>Bereavement</a:t>
            </a:r>
            <a:r>
              <a:rPr kumimoji="0" lang="en-GB" sz="48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 ministry: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An ongoing concern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Welcome to this webinar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10.00 – 11.00am  </a:t>
            </a:r>
            <a:r>
              <a:rPr lang="en-GB" sz="2800" dirty="0">
                <a:solidFill>
                  <a:prstClr val="black"/>
                </a:solidFill>
                <a:effectLst/>
                <a:latin typeface="Gill Sans MT" panose="020B0502020104020203" pitchFamily="34" charset="0"/>
              </a:rPr>
              <a:t>Wednesday 21</a:t>
            </a:r>
            <a:r>
              <a:rPr lang="en-GB" sz="2800" baseline="30000" dirty="0">
                <a:solidFill>
                  <a:prstClr val="black"/>
                </a:solidFill>
                <a:effectLst/>
                <a:latin typeface="Gill Sans MT" panose="020B0502020104020203" pitchFamily="34" charset="0"/>
              </a:rPr>
              <a:t>st</a:t>
            </a:r>
            <a:r>
              <a:rPr lang="en-GB" sz="2800" dirty="0">
                <a:solidFill>
                  <a:prstClr val="black"/>
                </a:solidFill>
                <a:effectLst/>
                <a:latin typeface="Gill Sans MT" panose="020B0502020104020203" pitchFamily="34" charset="0"/>
              </a:rPr>
              <a:t> April 2021</a:t>
            </a:r>
            <a:endParaRPr kumimoji="0" lang="en-GB" sz="2800" b="1" i="0" u="none" strike="noStrike" kern="1200" cap="none" spc="0" normalizeH="0" baseline="0" noProof="0" dirty="0">
              <a:ln w="6350"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with Canon Sandra Millar Head of Life Events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and Katy Tutt from Loss and Hope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0035-A988-4878-A1A1-5EC9702F0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869160"/>
            <a:ext cx="2339752" cy="15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2060"/>
                </a:solidFill>
                <a:effectLst/>
              </a:rPr>
              <a:t>People:</a:t>
            </a:r>
            <a:r>
              <a:rPr lang="en-GB" b="1" dirty="0">
                <a:solidFill>
                  <a:srgbClr val="002060"/>
                </a:solidFill>
                <a:effectLst/>
              </a:rPr>
              <a:t> bereaved?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NB:  80% of deaths are over 75</a:t>
            </a:r>
          </a:p>
          <a:p>
            <a:r>
              <a:rPr lang="en-GB" dirty="0"/>
              <a:t>Baby boomers  - planning and grieving </a:t>
            </a:r>
          </a:p>
          <a:p>
            <a:r>
              <a:rPr lang="en-GB" dirty="0"/>
              <a:t>Gen X – organising and grieving </a:t>
            </a:r>
          </a:p>
          <a:p>
            <a:r>
              <a:rPr lang="en-GB" dirty="0" err="1"/>
              <a:t>Millenials</a:t>
            </a:r>
            <a:r>
              <a:rPr lang="en-GB" dirty="0"/>
              <a:t>  - grieving grandparents</a:t>
            </a:r>
          </a:p>
          <a:p>
            <a:r>
              <a:rPr lang="en-GB" dirty="0"/>
              <a:t>Gen Z  - first grief experiences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Relatives, friends, neighbours, colleagues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585C4-618E-4211-A417-58270EC11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42" y="3645024"/>
            <a:ext cx="3724727" cy="2793545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7AF31FC-620E-4AAE-AA30-45CF79037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7C8F78-471B-4F69-9F15-B856B009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8" y="5642547"/>
            <a:ext cx="2234511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58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11C313-DBF6-45DA-B986-FA1893FA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Impact on young adults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C409B5-1D28-4FEE-8D08-FC0573CAB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498160" cy="4351338"/>
          </a:xfrm>
        </p:spPr>
        <p:txBody>
          <a:bodyPr>
            <a:noAutofit/>
          </a:bodyPr>
          <a:lstStyle/>
          <a:p>
            <a:r>
              <a:rPr lang="en-US" sz="2400" b="1" dirty="0"/>
              <a:t>5 in 10 </a:t>
            </a:r>
            <a:r>
              <a:rPr lang="en-US" sz="2400" dirty="0"/>
              <a:t>18-29s lost someone close to them, compared with 3 in 10 of those 60+</a:t>
            </a:r>
          </a:p>
          <a:p>
            <a:r>
              <a:rPr lang="en-US" sz="2400" dirty="0"/>
              <a:t>More than half helped someone cope with bereavement, compared with 1 in 4 of those 60+</a:t>
            </a:r>
          </a:p>
          <a:p>
            <a:r>
              <a:rPr lang="en-US" sz="2400" dirty="0"/>
              <a:t>1 in 4 were involved in arranging funerals, compared with less than 1 in 10 of those 60+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8BE296-E508-4FFB-93AE-E899530B5EF4}"/>
              </a:ext>
            </a:extLst>
          </p:cNvPr>
          <p:cNvSpPr txBox="1"/>
          <p:nvPr/>
        </p:nvSpPr>
        <p:spPr>
          <a:xfrm>
            <a:off x="6312024" y="4160937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/>
                <a:ea typeface="Calibri" panose="020F0502020204030204" pitchFamily="34" charset="0"/>
                <a:cs typeface="Arial" panose="020B0604020202020204" pitchFamily="34" charset="0"/>
              </a:rPr>
              <a:t>It has been hard thanks to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/>
                <a:ea typeface="Calibri" panose="020F0502020204030204" pitchFamily="34" charset="0"/>
                <a:cs typeface="Arial" panose="020B0604020202020204" pitchFamily="34" charset="0"/>
              </a:rPr>
              <a:t>, I almost felt like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/>
                <a:ea typeface="Calibri" panose="020F0502020204030204" pitchFamily="34" charset="0"/>
                <a:cs typeface="Arial" panose="020B0604020202020204" pitchFamily="34" charset="0"/>
              </a:rPr>
              <a:t> hanged over the death of my grandfather. It was not a death caused by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/>
                <a:ea typeface="Calibri" panose="020F0502020204030204" pitchFamily="34" charset="0"/>
                <a:cs typeface="Arial" panose="020B0604020202020204" pitchFamily="34" charset="0"/>
              </a:rPr>
              <a:t> but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/>
                <a:ea typeface="Calibri" panose="020F0502020204030204" pitchFamily="34" charset="0"/>
                <a:cs typeface="Arial" panose="020B0604020202020204" pitchFamily="34" charset="0"/>
              </a:rPr>
              <a:t> ruined the day - having to wear a mask, feeling guilty about cuddling people, the wake. This has impacted on my mental health immensely</a:t>
            </a:r>
            <a:endParaRPr lang="en-GB" sz="1800" dirty="0">
              <a:solidFill>
                <a:schemeClr val="accent1">
                  <a:lumMod val="75000"/>
                </a:schemeClr>
              </a:solidFill>
              <a:effectLst/>
              <a:latin typeface="Roboto" panose="0200000000000000000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54CF91E-F464-49F8-B110-651BEA446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1A86D-2DAC-4EC0-9C6F-ED361DBD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344" y="5689416"/>
            <a:ext cx="2234511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66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effectLst/>
              </a:rPr>
              <a:t> </a:t>
            </a:r>
            <a:r>
              <a:rPr lang="en-GB" dirty="0">
                <a:solidFill>
                  <a:srgbClr val="002060"/>
                </a:solidFill>
                <a:effectLst/>
              </a:rPr>
              <a:t>Grief and church:</a:t>
            </a:r>
            <a:endParaRPr lang="en-GB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/>
              <a:t>The two main things </a:t>
            </a:r>
            <a:r>
              <a:rPr lang="en-GB" b="1" dirty="0"/>
              <a:t>expected</a:t>
            </a:r>
          </a:p>
          <a:p>
            <a:pPr marL="137160" indent="0">
              <a:buNone/>
            </a:pPr>
            <a:r>
              <a:rPr lang="en-GB" dirty="0"/>
              <a:t>  Places to go for support, reflection</a:t>
            </a:r>
          </a:p>
          <a:p>
            <a:pPr marL="137160" indent="0">
              <a:buNone/>
            </a:pPr>
            <a:r>
              <a:rPr lang="en-GB" dirty="0"/>
              <a:t>  People to hear and hold stories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FA9A8F5-625B-40AE-9EF5-ECF8F5E41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D51B998-66DA-4D96-8BCB-98778F13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8" y="5642547"/>
            <a:ext cx="2234511" cy="86409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83260-3CEB-4D0C-A7B4-135C118236DD}"/>
              </a:ext>
            </a:extLst>
          </p:cNvPr>
          <p:cNvSpPr txBox="1"/>
          <p:nvPr/>
        </p:nvSpPr>
        <p:spPr>
          <a:xfrm>
            <a:off x="1055440" y="3383291"/>
            <a:ext cx="5281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effectLst/>
                <a:latin typeface="Roboto" panose="02000000000000000000"/>
                <a:ea typeface="Calibri" panose="020F0502020204030204" pitchFamily="34" charset="0"/>
                <a:cs typeface="Arial" panose="020B0604020202020204" pitchFamily="34" charset="0"/>
              </a:rPr>
              <a:t>It would be amazing if there were support groups and more help when dealing with grief. I also feel this would encourage more people to join their church later down the line.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Roboto" panose="02000000000000000000"/>
                <a:ea typeface="Calibri" panose="020F0502020204030204" pitchFamily="34" charset="0"/>
                <a:cs typeface="Arial" panose="020B0604020202020204" pitchFamily="34" charset="0"/>
              </a:rPr>
              <a:t>We don’t forget those who help us at our darkest times.</a:t>
            </a:r>
            <a:endParaRPr lang="en-GB" sz="1800" b="1" dirty="0">
              <a:solidFill>
                <a:srgbClr val="000000"/>
              </a:solidFill>
              <a:effectLst/>
              <a:latin typeface="Roboto" panose="0200000000000000000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58905B-88D9-4ACC-AC85-2F508F3EF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3649794"/>
            <a:ext cx="4252944" cy="28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7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effectLst/>
              </a:rPr>
              <a:t>Helping together: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en-GB" dirty="0"/>
              <a:t>Holding services – </a:t>
            </a:r>
          </a:p>
          <a:p>
            <a:pPr marL="137160" indent="0">
              <a:buNone/>
            </a:pPr>
            <a:r>
              <a:rPr lang="en-GB" dirty="0"/>
              <a:t>         frequency and focus</a:t>
            </a:r>
          </a:p>
          <a:p>
            <a:pPr marL="137160" indent="0">
              <a:buNone/>
            </a:pPr>
            <a:r>
              <a:rPr lang="en-GB" dirty="0"/>
              <a:t>         your place or theirs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/>
              <a:t>Creating memorials</a:t>
            </a:r>
          </a:p>
          <a:p>
            <a:pPr marL="137160" indent="0">
              <a:buNone/>
            </a:pPr>
            <a:r>
              <a:rPr lang="en-GB" dirty="0"/>
              <a:t>        Making spaces </a:t>
            </a:r>
          </a:p>
          <a:p>
            <a:pPr marL="137160" indent="0">
              <a:buNone/>
            </a:pPr>
            <a:r>
              <a:rPr lang="en-GB" dirty="0"/>
              <a:t>        Naming the needs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/>
              <a:t>         </a:t>
            </a:r>
          </a:p>
          <a:p>
            <a:pPr marL="137160" indent="0">
              <a:buNone/>
            </a:pPr>
            <a:r>
              <a:rPr lang="en-GB" dirty="0"/>
              <a:t>      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FA9A8F5-625B-40AE-9EF5-ECF8F5E41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D51B998-66DA-4D96-8BCB-98778F13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8" y="5642547"/>
            <a:ext cx="2234511" cy="86409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8D59-5D67-4C86-BBFA-A6707524F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3719626"/>
            <a:ext cx="4154486" cy="27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2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effectLst/>
              </a:rPr>
              <a:t>Helping individuals: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Digital spaces -  </a:t>
            </a:r>
            <a:r>
              <a:rPr lang="en-GB" dirty="0">
                <a:hlinkClick r:id="rId2"/>
              </a:rPr>
              <a:t>www.ataloss.org</a:t>
            </a:r>
            <a:endParaRPr lang="en-GB" dirty="0"/>
          </a:p>
          <a:p>
            <a:r>
              <a:rPr lang="en-GB" dirty="0"/>
              <a:t>                             candles and condolence</a:t>
            </a:r>
          </a:p>
          <a:p>
            <a:r>
              <a:rPr lang="en-GB" dirty="0"/>
              <a:t>Church services – memorials,  worship</a:t>
            </a:r>
          </a:p>
          <a:p>
            <a:r>
              <a:rPr lang="en-GB" dirty="0"/>
              <a:t>Church spaces – prayer points  </a:t>
            </a:r>
          </a:p>
          <a:p>
            <a:r>
              <a:rPr lang="en-GB" dirty="0"/>
              <a:t>Contact – being in touch, visits</a:t>
            </a:r>
          </a:p>
          <a:p>
            <a:r>
              <a:rPr lang="en-GB" dirty="0"/>
              <a:t>Listen – stories, needs and limits</a:t>
            </a:r>
          </a:p>
          <a:p>
            <a:r>
              <a:rPr lang="en-GB" dirty="0"/>
              <a:t>Bless - kindness 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FA9A8F5-625B-40AE-9EF5-ECF8F5E41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D51B998-66DA-4D96-8BCB-98778F13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8" y="5642547"/>
            <a:ext cx="2234511" cy="864096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20708-03C5-4C8B-87A7-EE64D6932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23" y="3922042"/>
            <a:ext cx="395536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2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4" y="477562"/>
            <a:ext cx="9263372" cy="940966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The Bereavement Friendly Church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634783"/>
            <a:ext cx="9793088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b="1" dirty="0"/>
              <a:t> </a:t>
            </a:r>
          </a:p>
          <a:p>
            <a:pPr>
              <a:buNone/>
            </a:pPr>
            <a:r>
              <a:rPr lang="en-GB" sz="3200" b="1" dirty="0"/>
              <a:t>  Katy Tutt from Loss and Hope </a:t>
            </a:r>
          </a:p>
          <a:p>
            <a:pPr>
              <a:buNone/>
            </a:pPr>
            <a:endParaRPr lang="en-GB" sz="3200" b="1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9FB6050-A6B7-436B-B781-0C59ADF70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1CA3398C-7E43-4E39-982A-D6AD7F694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5685841"/>
            <a:ext cx="2234511" cy="86409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BB456F-E18F-43EF-B43C-31CF6E3D8F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989363"/>
            <a:ext cx="3987797" cy="266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4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648072"/>
            <a:ext cx="8229600" cy="940966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Response: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080" y="1772816"/>
            <a:ext cx="7848872" cy="4709160"/>
          </a:xfrm>
        </p:spPr>
        <p:txBody>
          <a:bodyPr>
            <a:normAutofit/>
          </a:bodyPr>
          <a:lstStyle/>
          <a:p>
            <a:r>
              <a:rPr lang="en-GB" sz="3200" dirty="0"/>
              <a:t>Prayer</a:t>
            </a:r>
          </a:p>
          <a:p>
            <a:r>
              <a:rPr lang="en-GB" sz="3200" dirty="0"/>
              <a:t>Enable others </a:t>
            </a:r>
          </a:p>
          <a:p>
            <a:r>
              <a:rPr lang="en-GB" sz="3200" dirty="0"/>
              <a:t>Enhance skills</a:t>
            </a:r>
          </a:p>
          <a:p>
            <a:r>
              <a:rPr lang="en-GB" sz="3200" dirty="0"/>
              <a:t>Contact and communicate</a:t>
            </a:r>
          </a:p>
          <a:p>
            <a:r>
              <a:rPr lang="en-GB" sz="3200" dirty="0"/>
              <a:t>Planning next steps</a:t>
            </a:r>
          </a:p>
          <a:p>
            <a:pPr>
              <a:buNone/>
            </a:pPr>
            <a:r>
              <a:rPr lang="en-GB" sz="3200" dirty="0"/>
              <a:t>   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A075885-33BD-4DA1-BEFB-E8CFCC8D5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E6EB1B6-9F62-4F62-99AE-A5C2CBD9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5685841"/>
            <a:ext cx="2234511" cy="86409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4B0BA8-49DC-4675-B5FF-D75970A8FD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769009"/>
            <a:ext cx="417139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42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4" y="477562"/>
            <a:ext cx="8229600" cy="940966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Challenges: communication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9FB6050-A6B7-436B-B781-0C59ADF70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1CA3398C-7E43-4E39-982A-D6AD7F694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64" y="4888131"/>
            <a:ext cx="2234511" cy="864096"/>
          </a:xfrm>
          <a:prstGeom prst="rect">
            <a:avLst/>
          </a:prstGeom>
          <a:noFill/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09ED91D-3D2E-4EB3-A8E0-27B7B66B3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69398" y="-171873"/>
            <a:ext cx="17470602" cy="71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DC812-0295-4C99-9C9D-301A67AF3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– online, physical</a:t>
            </a:r>
          </a:p>
          <a:p>
            <a:r>
              <a:rPr lang="en-GB" dirty="0"/>
              <a:t>Who – FDs, families</a:t>
            </a:r>
          </a:p>
          <a:p>
            <a:r>
              <a:rPr lang="en-GB" dirty="0"/>
              <a:t>What  - information</a:t>
            </a:r>
          </a:p>
          <a:p>
            <a:r>
              <a:rPr lang="en-GB" dirty="0"/>
              <a:t>How -   what can we offer you?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CD659-05F9-4D91-843B-8C1BE2DF6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81" y="4807205"/>
            <a:ext cx="1183137" cy="1683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97A0F1-4EF2-4E44-9332-7E0166F156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47" y="3854120"/>
            <a:ext cx="394983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9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D940E1-D3E1-41F1-9AA0-80875309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77" y="1902467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GB" dirty="0"/>
              <a:t>A campaign to tell people: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In our communities</a:t>
            </a:r>
          </a:p>
          <a:p>
            <a:pPr marL="109728" indent="0">
              <a:buNone/>
            </a:pPr>
            <a:r>
              <a:rPr lang="en-GB" dirty="0"/>
              <a:t>In our buildings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Banners, information and more.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FA6E7D-B76A-45F9-88B4-7DF75CA3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377" y="759467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solidFill>
                  <a:schemeClr val="accent5">
                    <a:lumMod val="50000"/>
                  </a:schemeClr>
                </a:solidFill>
                <a:effectLst/>
              </a:rPr>
              <a:t>Just ask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AC2CC-862B-4688-83A8-79D74A412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76778"/>
            <a:ext cx="2339752" cy="1507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8DC2C-7683-4BBE-912A-4D2BE2BD5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083676"/>
            <a:ext cx="1738536" cy="5344571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96BD891-27B1-4A05-80C4-20662A82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5685841"/>
            <a:ext cx="2234511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0528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313" y="815709"/>
            <a:ext cx="5009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/>
              <a:t>ChurchSupportHub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04927" y="1988840"/>
            <a:ext cx="52565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Insights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Downloads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962D8-C80C-4578-9690-E3FC29C51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7"/>
            <a:ext cx="2339752" cy="1507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369B57-89C4-49A9-9F25-2D686280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5685841"/>
            <a:ext cx="2234511" cy="864096"/>
          </a:xfrm>
          <a:prstGeom prst="rect">
            <a:avLst/>
          </a:prstGeom>
          <a:noFill/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095EA3-F80B-4F0F-872E-A5D5E24D1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55" y="1523595"/>
            <a:ext cx="3051614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3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2450-505B-47CA-80D4-93808A83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Everyone’s ministry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91D3E-0E89-4C54-A612-DDF80CF10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556792"/>
            <a:ext cx="10382944" cy="4709160"/>
          </a:xfrm>
        </p:spPr>
        <p:txBody>
          <a:bodyPr/>
          <a:lstStyle/>
          <a:p>
            <a:r>
              <a:rPr lang="en-GB" dirty="0"/>
              <a:t>Our vocation</a:t>
            </a:r>
          </a:p>
          <a:p>
            <a:r>
              <a:rPr lang="en-GB" dirty="0"/>
              <a:t>Our experience</a:t>
            </a:r>
          </a:p>
          <a:p>
            <a:r>
              <a:rPr lang="en-GB" dirty="0"/>
              <a:t>Our heritage</a:t>
            </a:r>
          </a:p>
          <a:p>
            <a:r>
              <a:rPr lang="en-GB" dirty="0"/>
              <a:t>Our Gospel  </a:t>
            </a:r>
          </a:p>
          <a:p>
            <a:r>
              <a:rPr lang="en-GB" dirty="0"/>
              <a:t>Do what you can..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25BA39-F6C2-44C7-A7DC-3DA526544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5229200"/>
            <a:ext cx="2340146" cy="1508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D641E-71F4-4931-8C47-0695C95BC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40" y="3655394"/>
            <a:ext cx="3883360" cy="2588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E68F32-5F48-4C96-B9FF-DBB0F6F00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7" y="4863655"/>
            <a:ext cx="1183137" cy="1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9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1520785"/>
            <a:ext cx="38884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An online 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Choose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Customise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Delivered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426625"/>
            <a:ext cx="2952328" cy="4004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F35ED-FA5F-4070-A774-CB8B4BCD6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170071"/>
            <a:ext cx="2339752" cy="1507786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1880070-0A50-45CA-9424-D5F7E98BB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5685841"/>
            <a:ext cx="2234511" cy="864096"/>
          </a:xfrm>
          <a:prstGeom prst="rect">
            <a:avLst/>
          </a:prstGeom>
          <a:noFill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9D6E418-D79F-45AE-B80F-F2580EEE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  <a:effectLst/>
              </a:rPr>
              <a:t>ChurchPrintHub</a:t>
            </a:r>
            <a:r>
              <a:rPr lang="en-GB" dirty="0">
                <a:solidFill>
                  <a:schemeClr val="tx1"/>
                </a:solidFill>
                <a:effectLst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773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FE282-1472-4CB7-A8CA-56F470BD1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4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8C1D-582C-4A43-89B7-1F2447F9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rgbClr val="002060"/>
                </a:solidFill>
                <a:effectLst/>
              </a:rPr>
              <a:t>Questions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36AC7A8-8A6B-4358-A396-0F40F7802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844824"/>
            <a:ext cx="5686696" cy="3796438"/>
          </a:xfrm>
        </p:spPr>
      </p:pic>
    </p:spTree>
    <p:extLst>
      <p:ext uri="{BB962C8B-B14F-4D97-AF65-F5344CB8AC3E}">
        <p14:creationId xmlns:p14="http://schemas.microsoft.com/office/powerpoint/2010/main" val="118409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902000" y="5268341"/>
            <a:ext cx="6408712" cy="80568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r">
              <a:buNone/>
            </a:pP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WELCOME</a:t>
            </a:r>
            <a:r>
              <a:rPr lang="en-GB" sz="40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D0A70-6BFB-40F5-ABC6-20318854A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750" y="-99392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59495" y="620688"/>
            <a:ext cx="8111511" cy="415170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Thank you</a:t>
            </a:r>
          </a:p>
          <a:p>
            <a:r>
              <a:rPr lang="en-GB" sz="440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Our next webinars:</a:t>
            </a:r>
          </a:p>
          <a:p>
            <a:r>
              <a:rPr lang="en-GB" sz="280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11.30- 12.30am </a:t>
            </a:r>
            <a:r>
              <a:rPr lang="en-GB" sz="280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14</a:t>
            </a:r>
            <a:r>
              <a:rPr lang="en-GB" sz="2800" baseline="3000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th</a:t>
            </a:r>
            <a:r>
              <a:rPr lang="en-GB" sz="280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 May 2020  - Remembering </a:t>
            </a:r>
          </a:p>
          <a:p>
            <a:endParaRPr lang="en-GB" sz="2800" dirty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Registration now open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0035-A988-4878-A1A1-5EC9702F0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" y="5157192"/>
            <a:ext cx="2339752" cy="15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0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2060"/>
                </a:solidFill>
                <a:effectLst/>
              </a:rPr>
              <a:t>Life events:</a:t>
            </a:r>
            <a:endParaRPr lang="en-GB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child arrives  - christenings</a:t>
            </a:r>
          </a:p>
          <a:p>
            <a:pPr marL="0" indent="0">
              <a:buNone/>
            </a:pPr>
            <a:r>
              <a:rPr lang="en-GB" dirty="0"/>
              <a:t>A marriage begins  - weddings</a:t>
            </a:r>
          </a:p>
          <a:p>
            <a:pPr marL="0" indent="0">
              <a:buNone/>
            </a:pPr>
            <a:r>
              <a:rPr lang="en-GB" dirty="0"/>
              <a:t>A life ends   -   funerals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Grief and remembering?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3ACC716-F281-41F5-8267-1D49C3E40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43FF77DE-65C8-4D46-A1C2-7A10770A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8" y="5642547"/>
            <a:ext cx="2234511" cy="864096"/>
          </a:xfrm>
          <a:prstGeom prst="rect">
            <a:avLst/>
          </a:prstGeom>
          <a:noFill/>
        </p:spPr>
      </p:pic>
      <p:pic>
        <p:nvPicPr>
          <p:cNvPr id="1026" name="Picture 2" descr="Queen Elizabeth alone at her seat at Prince Philip's funeral">
            <a:extLst>
              <a:ext uri="{FF2B5EF4-FFF2-40B4-BE49-F238E27FC236}">
                <a16:creationId xmlns:a16="http://schemas.microsoft.com/office/drawing/2014/main" id="{B1AACC15-2B4F-4C83-8B24-A0C1D5D7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16" y="3573016"/>
            <a:ext cx="4648572" cy="3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1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effectLst/>
              </a:rPr>
              <a:t>Bereavement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It’s who we are:   Scripture, structure, vocation</a:t>
            </a:r>
          </a:p>
          <a:p>
            <a:pPr marL="0" indent="0">
              <a:buNone/>
            </a:pPr>
            <a:r>
              <a:rPr lang="en-GB" dirty="0"/>
              <a:t>The difference we make:  wellbeing and family life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FB289-84C2-42BD-8B8E-69A962ABE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4215050"/>
            <a:ext cx="3411330" cy="2276872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3ACC716-F281-41F5-8267-1D49C3E40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43FF77DE-65C8-4D46-A1C2-7A10770A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8" y="5642547"/>
            <a:ext cx="2234511" cy="86409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58B73-1A5D-43B2-9E47-B0CF9741B111}"/>
              </a:ext>
            </a:extLst>
          </p:cNvPr>
          <p:cNvSpPr txBox="1"/>
          <p:nvPr/>
        </p:nvSpPr>
        <p:spPr>
          <a:xfrm>
            <a:off x="1055440" y="3800576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“ This is a time of great dying and the church should be right in the thick of it helping all who need help – in any way they can”</a:t>
            </a:r>
          </a:p>
          <a:p>
            <a:br>
              <a:rPr lang="en-GB" sz="2400" dirty="0"/>
            </a:br>
            <a:r>
              <a:rPr lang="en-GB" sz="2400" dirty="0"/>
              <a:t>Research respondent 2021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B638-5B0A-4495-A5B5-1587B434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All the people…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EAAEB-759E-4FFD-B504-B5065708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/>
              <a:t>Who do we want to minister to:</a:t>
            </a:r>
          </a:p>
          <a:p>
            <a:pPr marL="137160" indent="0">
              <a:buNone/>
            </a:pPr>
            <a:r>
              <a:rPr lang="en-GB" dirty="0"/>
              <a:t>Those for whom we take funerals?</a:t>
            </a:r>
          </a:p>
          <a:p>
            <a:pPr marL="137160" indent="0">
              <a:buNone/>
            </a:pPr>
            <a:r>
              <a:rPr lang="en-GB" dirty="0"/>
              <a:t>All those who are bereaved?</a:t>
            </a:r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E22E9DE9-5959-47ED-90B0-BD78A4C89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3978761"/>
            <a:ext cx="3723419" cy="2482279"/>
          </a:xfrm>
          <a:prstGeom prst="rect">
            <a:avLst/>
          </a:prstGeom>
        </p:spPr>
      </p:pic>
      <p:pic>
        <p:nvPicPr>
          <p:cNvPr id="5" name="Picture 2" descr="Christ Church C of E Primary School">
            <a:extLst>
              <a:ext uri="{FF2B5EF4-FFF2-40B4-BE49-F238E27FC236}">
                <a16:creationId xmlns:a16="http://schemas.microsoft.com/office/drawing/2014/main" id="{666BB974-146C-49B8-BA11-D3DBD477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58" y="3861048"/>
            <a:ext cx="2363681" cy="27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DCC99A7-DAE3-4DCD-A0E5-A0B5082E4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72" y="5089734"/>
            <a:ext cx="2340146" cy="1508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3B82CD-2735-462C-9951-644FA8DA10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840248"/>
            <a:ext cx="1183137" cy="1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1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494A-DB08-436C-A6C7-073694E0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Numbers: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70505-F053-4D3C-A083-6BF07B6B6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Total deaths in 2020: 570,000 [2019: 512]  </a:t>
            </a:r>
          </a:p>
          <a:p>
            <a:r>
              <a:rPr lang="en-GB" dirty="0"/>
              <a:t>In 2019: the </a:t>
            </a:r>
            <a:r>
              <a:rPr lang="en-GB" dirty="0" err="1"/>
              <a:t>CofE</a:t>
            </a:r>
            <a:r>
              <a:rPr lang="en-GB" dirty="0"/>
              <a:t> conducted 115,550 funerals [-22%]</a:t>
            </a:r>
          </a:p>
          <a:p>
            <a:r>
              <a:rPr lang="en-GB" dirty="0"/>
              <a:t>   -35% decline in crematoria funerals</a:t>
            </a:r>
          </a:p>
          <a:p>
            <a:r>
              <a:rPr lang="en-GB" b="1" dirty="0"/>
              <a:t>Over 91% have experienced the death of someone in the past 5 years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b="1" dirty="0"/>
          </a:p>
          <a:p>
            <a:pPr marL="137160" indent="0">
              <a:buNone/>
            </a:pPr>
            <a:r>
              <a:rPr lang="en-GB" b="1" dirty="0"/>
              <a:t>  </a:t>
            </a:r>
          </a:p>
          <a:p>
            <a:pPr marL="137160" indent="0">
              <a:buNone/>
            </a:pPr>
            <a:endParaRPr lang="en-GB" b="1" dirty="0"/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ACB3865-D5C9-4E00-8CAA-AE6E5F76D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39229"/>
            <a:ext cx="2340146" cy="1508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B7C02-E4C0-40E8-A47E-3D51510B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576" y="5705090"/>
            <a:ext cx="2234511" cy="86409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1E2994-1C41-4DBB-BAFD-87CBEBB52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4293096"/>
            <a:ext cx="3644932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494A-DB08-436C-A6C7-073694E0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Impact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70505-F053-4D3C-A083-6BF07B6B6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GB" sz="2400" b="1" dirty="0"/>
              <a:t>On grief: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62% (over 25 million people) have experienced the death of someone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27% (over 11 million people) have experienced the death of more than one person.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On Funerals: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Over 600,000 have had restricted funera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ls </a:t>
            </a:r>
            <a:endParaRPr lang="en-GB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ACB3865-D5C9-4E00-8CAA-AE6E5F76D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B7C02-E4C0-40E8-A47E-3D51510B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576" y="5705090"/>
            <a:ext cx="2234511" cy="86409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8E776E-32D6-455A-8629-634CEF55D2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4018385"/>
            <a:ext cx="362710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5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9D52-2A66-44DD-B29D-7C4F24DD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Restricted funerals: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197B-5199-4782-932A-2FE7898DF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9230816" cy="4709160"/>
          </a:xfrm>
        </p:spPr>
        <p:txBody>
          <a:bodyPr>
            <a:normAutofit/>
          </a:bodyPr>
          <a:lstStyle/>
          <a:p>
            <a:r>
              <a:rPr lang="en-US" sz="2400" dirty="0"/>
              <a:t>7 in 10 of those who experienced someone’s death were not able to attend funerals</a:t>
            </a:r>
          </a:p>
          <a:p>
            <a:r>
              <a:rPr lang="en-US" sz="2400" dirty="0"/>
              <a:t>More than 8 in 10 agreed people haven’t been able to say goodbye properly or fulfil funeral wishes</a:t>
            </a:r>
          </a:p>
          <a:p>
            <a:r>
              <a:rPr lang="en-US" sz="2400" dirty="0"/>
              <a:t>4 in 10 said funerals were live-streamed</a:t>
            </a:r>
          </a:p>
          <a:p>
            <a:r>
              <a:rPr lang="en-US" sz="2400" dirty="0"/>
              <a:t>In past 12 months around 600,000 restricted funerals</a:t>
            </a:r>
          </a:p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84A92E-83ED-428E-95D6-B4F9C1C10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BA903F5-D957-45AE-9806-28DB17A3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344" y="5689416"/>
            <a:ext cx="2234511" cy="86409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06152-2A54-4D56-A6F5-27BB4B1D7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4135165"/>
            <a:ext cx="3722604" cy="24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8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9D52-2A66-44DD-B29D-7C4F24DD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Restricted grief: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197B-5199-4782-932A-2FE7898DF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9230816" cy="4709160"/>
          </a:xfrm>
        </p:spPr>
        <p:txBody>
          <a:bodyPr>
            <a:normAutofit/>
          </a:bodyPr>
          <a:lstStyle/>
          <a:p>
            <a:r>
              <a:rPr lang="en-GB" dirty="0"/>
              <a:t>Lonely last days – manner of dying</a:t>
            </a:r>
          </a:p>
          <a:p>
            <a:r>
              <a:rPr lang="en-GB" dirty="0"/>
              <a:t>Social isolation  - escape, audience</a:t>
            </a:r>
          </a:p>
          <a:p>
            <a:r>
              <a:rPr lang="en-GB" dirty="0"/>
              <a:t>Comfort and consolation </a:t>
            </a:r>
          </a:p>
          <a:p>
            <a:r>
              <a:rPr lang="en-GB" dirty="0"/>
              <a:t>Missed moments – birthdays etc</a:t>
            </a:r>
          </a:p>
          <a:p>
            <a:r>
              <a:rPr lang="en-GB" dirty="0"/>
              <a:t>Every death connects – pets and public</a:t>
            </a:r>
          </a:p>
          <a:p>
            <a:r>
              <a:rPr lang="en-GB" dirty="0"/>
              <a:t> Loss, disappointments – big and small</a:t>
            </a:r>
          </a:p>
          <a:p>
            <a:r>
              <a:rPr lang="en-GB" dirty="0"/>
              <a:t>Delayed reactions – now we notice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84A92E-83ED-428E-95D6-B4F9C1C10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20179"/>
            <a:ext cx="2340146" cy="1508833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BA903F5-D957-45AE-9806-28DB17A3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344" y="5689416"/>
            <a:ext cx="2234511" cy="86409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F5FBD8-6B0D-4223-AEF9-5E0355F9A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47" y="3916600"/>
            <a:ext cx="397018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0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19539</TotalTime>
  <Words>828</Words>
  <Application>Microsoft Macintosh PowerPoint</Application>
  <PresentationFormat>Widescreen</PresentationFormat>
  <Paragraphs>152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Book Antiqua</vt:lpstr>
      <vt:lpstr>Calibri</vt:lpstr>
      <vt:lpstr>Gill Sans MT</vt:lpstr>
      <vt:lpstr>Lucida Sans</vt:lpstr>
      <vt:lpstr>Roboto</vt:lpstr>
      <vt:lpstr>Symbol</vt:lpstr>
      <vt:lpstr>Wingdings</vt:lpstr>
      <vt:lpstr>Wingdings 2</vt:lpstr>
      <vt:lpstr>Wingdings 3</vt:lpstr>
      <vt:lpstr>Apex</vt:lpstr>
      <vt:lpstr>PowerPoint Presentation</vt:lpstr>
      <vt:lpstr>Everyone’s ministry</vt:lpstr>
      <vt:lpstr>Life events:</vt:lpstr>
      <vt:lpstr>Bereavement matters</vt:lpstr>
      <vt:lpstr>All the people…</vt:lpstr>
      <vt:lpstr>Numbers:</vt:lpstr>
      <vt:lpstr>Impact of the pandemic</vt:lpstr>
      <vt:lpstr>Restricted funerals: </vt:lpstr>
      <vt:lpstr>Restricted grief: </vt:lpstr>
      <vt:lpstr>People: bereaved?</vt:lpstr>
      <vt:lpstr>Impact on young adults</vt:lpstr>
      <vt:lpstr> Grief and church:</vt:lpstr>
      <vt:lpstr>Helping together:</vt:lpstr>
      <vt:lpstr>Helping individuals:</vt:lpstr>
      <vt:lpstr>The Bereavement Friendly Church </vt:lpstr>
      <vt:lpstr>Response: </vt:lpstr>
      <vt:lpstr>Challenges: communication</vt:lpstr>
      <vt:lpstr>Just ask</vt:lpstr>
      <vt:lpstr>PowerPoint Presentation</vt:lpstr>
      <vt:lpstr>ChurchPrintHub: </vt:lpstr>
      <vt:lpstr>PowerPoint Presentation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your funeral</dc:title>
  <dc:creator>Sandra</dc:creator>
  <cp:lastModifiedBy>Ruth Green</cp:lastModifiedBy>
  <cp:revision>396</cp:revision>
  <cp:lastPrinted>2020-04-30T13:56:58Z</cp:lastPrinted>
  <dcterms:created xsi:type="dcterms:W3CDTF">2013-02-21T11:03:38Z</dcterms:created>
  <dcterms:modified xsi:type="dcterms:W3CDTF">2021-05-05T13:15:58Z</dcterms:modified>
</cp:coreProperties>
</file>