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392" r:id="rId2"/>
    <p:sldId id="792" r:id="rId3"/>
    <p:sldId id="744" r:id="rId4"/>
    <p:sldId id="777" r:id="rId5"/>
    <p:sldId id="800" r:id="rId6"/>
    <p:sldId id="798" r:id="rId7"/>
    <p:sldId id="736" r:id="rId8"/>
    <p:sldId id="799" r:id="rId9"/>
    <p:sldId id="763" r:id="rId10"/>
    <p:sldId id="758" r:id="rId11"/>
    <p:sldId id="762" r:id="rId12"/>
    <p:sldId id="801" r:id="rId13"/>
    <p:sldId id="757" r:id="rId14"/>
    <p:sldId id="790" r:id="rId15"/>
    <p:sldId id="722" r:id="rId16"/>
    <p:sldId id="795" r:id="rId17"/>
    <p:sldId id="803" r:id="rId18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Millar" initials="SM" lastIdx="1" clrIdx="0">
    <p:extLst>
      <p:ext uri="{19B8F6BF-5375-455C-9EA6-DF929625EA0E}">
        <p15:presenceInfo xmlns:p15="http://schemas.microsoft.com/office/powerpoint/2012/main" userId="ea75aa8dbd9961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85763" autoAdjust="0"/>
  </p:normalViewPr>
  <p:slideViewPr>
    <p:cSldViewPr>
      <p:cViewPr>
        <p:scale>
          <a:sx n="67" d="100"/>
          <a:sy n="67" d="100"/>
        </p:scale>
        <p:origin x="65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4:03:2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4:03:2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4:03:2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EB675-336C-4FC7-ADBA-1C99B64E333F}" type="doc">
      <dgm:prSet loTypeId="urn:microsoft.com/office/officeart/2005/8/layout/arrow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8B14AB-5A5E-4EE3-A97A-73932BF953AA}">
      <dgm:prSet/>
      <dgm:spPr/>
      <dgm:t>
        <a:bodyPr/>
        <a:lstStyle/>
        <a:p>
          <a:r>
            <a:rPr lang="en-GB" dirty="0"/>
            <a:t>Trees and lights</a:t>
          </a:r>
          <a:endParaRPr lang="en-US" dirty="0"/>
        </a:p>
      </dgm:t>
    </dgm:pt>
    <dgm:pt modelId="{82E1DF36-A189-47B0-B7B9-95F90BCB4C50}" type="parTrans" cxnId="{EBAB68C7-59D7-4E5B-A050-339AC1D6F798}">
      <dgm:prSet/>
      <dgm:spPr/>
      <dgm:t>
        <a:bodyPr/>
        <a:lstStyle/>
        <a:p>
          <a:endParaRPr lang="en-US"/>
        </a:p>
      </dgm:t>
    </dgm:pt>
    <dgm:pt modelId="{FDB869A0-443C-4702-87BA-33EBEFEF6416}" type="sibTrans" cxnId="{EBAB68C7-59D7-4E5B-A050-339AC1D6F798}">
      <dgm:prSet/>
      <dgm:spPr/>
      <dgm:t>
        <a:bodyPr/>
        <a:lstStyle/>
        <a:p>
          <a:endParaRPr lang="en-US"/>
        </a:p>
      </dgm:t>
    </dgm:pt>
    <dgm:pt modelId="{5ACC9614-BFA5-4F89-974A-0C87A534D689}">
      <dgm:prSet/>
      <dgm:spPr/>
      <dgm:t>
        <a:bodyPr/>
        <a:lstStyle/>
        <a:p>
          <a:r>
            <a:rPr lang="en-GB"/>
            <a:t>Symbolic actions </a:t>
          </a:r>
          <a:endParaRPr lang="en-US"/>
        </a:p>
      </dgm:t>
    </dgm:pt>
    <dgm:pt modelId="{78CA8400-E5E7-4CBB-BF72-CD9A3CA8745D}" type="parTrans" cxnId="{B86EFF76-D86F-42E2-94D2-33DA6A4F48C9}">
      <dgm:prSet/>
      <dgm:spPr/>
      <dgm:t>
        <a:bodyPr/>
        <a:lstStyle/>
        <a:p>
          <a:endParaRPr lang="en-US"/>
        </a:p>
      </dgm:t>
    </dgm:pt>
    <dgm:pt modelId="{2747FBAF-DFCA-40BC-B5A7-B3DC6C99FCE0}" type="sibTrans" cxnId="{B86EFF76-D86F-42E2-94D2-33DA6A4F48C9}">
      <dgm:prSet/>
      <dgm:spPr/>
      <dgm:t>
        <a:bodyPr/>
        <a:lstStyle/>
        <a:p>
          <a:endParaRPr lang="en-US"/>
        </a:p>
      </dgm:t>
    </dgm:pt>
    <dgm:pt modelId="{B007E98C-2ACA-4A6A-95E7-E2EF394B7F28}">
      <dgm:prSet/>
      <dgm:spPr/>
      <dgm:t>
        <a:bodyPr/>
        <a:lstStyle/>
        <a:p>
          <a:r>
            <a:rPr lang="en-GB" dirty="0"/>
            <a:t>Cribs and the real story</a:t>
          </a:r>
          <a:endParaRPr lang="en-US" dirty="0"/>
        </a:p>
      </dgm:t>
    </dgm:pt>
    <dgm:pt modelId="{BE09B70A-424D-45A5-9EF7-3DD268F6F588}" type="parTrans" cxnId="{313C4846-B1A1-451D-9BB7-56E3D8BDC839}">
      <dgm:prSet/>
      <dgm:spPr/>
      <dgm:t>
        <a:bodyPr/>
        <a:lstStyle/>
        <a:p>
          <a:endParaRPr lang="en-US"/>
        </a:p>
      </dgm:t>
    </dgm:pt>
    <dgm:pt modelId="{CC042720-23C1-477E-A2F8-EA0AEFE1E256}" type="sibTrans" cxnId="{313C4846-B1A1-451D-9BB7-56E3D8BDC839}">
      <dgm:prSet/>
      <dgm:spPr/>
      <dgm:t>
        <a:bodyPr/>
        <a:lstStyle/>
        <a:p>
          <a:endParaRPr lang="en-US"/>
        </a:p>
      </dgm:t>
    </dgm:pt>
    <dgm:pt modelId="{B065A211-757D-435B-B5B2-46CF19F394A2}">
      <dgm:prSet/>
      <dgm:spPr/>
      <dgm:t>
        <a:bodyPr/>
        <a:lstStyle/>
        <a:p>
          <a:r>
            <a:rPr lang="en-GB" dirty="0"/>
            <a:t>Silence and stillness</a:t>
          </a:r>
          <a:endParaRPr lang="en-US" dirty="0"/>
        </a:p>
      </dgm:t>
    </dgm:pt>
    <dgm:pt modelId="{A2EBA242-54A3-405E-95ED-89BA053AC3CA}" type="parTrans" cxnId="{4C7E7867-C04A-4649-B940-66000CF49FE9}">
      <dgm:prSet/>
      <dgm:spPr/>
      <dgm:t>
        <a:bodyPr/>
        <a:lstStyle/>
        <a:p>
          <a:endParaRPr lang="en-US"/>
        </a:p>
      </dgm:t>
    </dgm:pt>
    <dgm:pt modelId="{85FAD4E6-6222-4C36-91AE-8064373285A1}" type="sibTrans" cxnId="{4C7E7867-C04A-4649-B940-66000CF49FE9}">
      <dgm:prSet/>
      <dgm:spPr/>
      <dgm:t>
        <a:bodyPr/>
        <a:lstStyle/>
        <a:p>
          <a:endParaRPr lang="en-US"/>
        </a:p>
      </dgm:t>
    </dgm:pt>
    <dgm:pt modelId="{EF499AFE-40EF-4AE4-B69F-25A158F58A1A}">
      <dgm:prSet/>
      <dgm:spPr/>
      <dgm:t>
        <a:bodyPr/>
        <a:lstStyle/>
        <a:p>
          <a:r>
            <a:rPr lang="en-GB"/>
            <a:t>Traditions – music, words</a:t>
          </a:r>
          <a:endParaRPr lang="en-US"/>
        </a:p>
      </dgm:t>
    </dgm:pt>
    <dgm:pt modelId="{1AE0814C-54C7-4BD9-8443-8C883D8B1F66}" type="parTrans" cxnId="{AE511593-7FEB-42D8-B6AB-5741E1BA507E}">
      <dgm:prSet/>
      <dgm:spPr/>
      <dgm:t>
        <a:bodyPr/>
        <a:lstStyle/>
        <a:p>
          <a:endParaRPr lang="en-US"/>
        </a:p>
      </dgm:t>
    </dgm:pt>
    <dgm:pt modelId="{5217CBEB-6A1B-4C71-8D49-5312B9554612}" type="sibTrans" cxnId="{AE511593-7FEB-42D8-B6AB-5741E1BA507E}">
      <dgm:prSet/>
      <dgm:spPr/>
      <dgm:t>
        <a:bodyPr/>
        <a:lstStyle/>
        <a:p>
          <a:endParaRPr lang="en-US"/>
        </a:p>
      </dgm:t>
    </dgm:pt>
    <dgm:pt modelId="{53E34A24-7B64-45C0-A3BE-B39B99735348}" type="pres">
      <dgm:prSet presAssocID="{E14EB675-336C-4FC7-ADBA-1C99B64E333F}" presName="cycle" presStyleCnt="0">
        <dgm:presLayoutVars>
          <dgm:dir/>
          <dgm:resizeHandles val="exact"/>
        </dgm:presLayoutVars>
      </dgm:prSet>
      <dgm:spPr/>
    </dgm:pt>
    <dgm:pt modelId="{8BDD3917-51D8-4BA2-98A9-7AF5D880AE77}" type="pres">
      <dgm:prSet presAssocID="{498B14AB-5A5E-4EE3-A97A-73932BF953AA}" presName="arrow" presStyleLbl="node1" presStyleIdx="0" presStyleCnt="5" custRadScaleRad="108940" custRadScaleInc="-3120">
        <dgm:presLayoutVars>
          <dgm:bulletEnabled val="1"/>
        </dgm:presLayoutVars>
      </dgm:prSet>
      <dgm:spPr/>
    </dgm:pt>
    <dgm:pt modelId="{EB8EAD46-466D-4F90-8B97-28CAF70C3FCF}" type="pres">
      <dgm:prSet presAssocID="{5ACC9614-BFA5-4F89-974A-0C87A534D689}" presName="arrow" presStyleLbl="node1" presStyleIdx="1" presStyleCnt="5">
        <dgm:presLayoutVars>
          <dgm:bulletEnabled val="1"/>
        </dgm:presLayoutVars>
      </dgm:prSet>
      <dgm:spPr/>
    </dgm:pt>
    <dgm:pt modelId="{380158FA-E297-46F5-A27C-E9889316EB08}" type="pres">
      <dgm:prSet presAssocID="{B007E98C-2ACA-4A6A-95E7-E2EF394B7F28}" presName="arrow" presStyleLbl="node1" presStyleIdx="2" presStyleCnt="5">
        <dgm:presLayoutVars>
          <dgm:bulletEnabled val="1"/>
        </dgm:presLayoutVars>
      </dgm:prSet>
      <dgm:spPr/>
    </dgm:pt>
    <dgm:pt modelId="{1B0D3CDE-101F-4742-88FB-61EC796463BE}" type="pres">
      <dgm:prSet presAssocID="{B065A211-757D-435B-B5B2-46CF19F394A2}" presName="arrow" presStyleLbl="node1" presStyleIdx="3" presStyleCnt="5">
        <dgm:presLayoutVars>
          <dgm:bulletEnabled val="1"/>
        </dgm:presLayoutVars>
      </dgm:prSet>
      <dgm:spPr/>
    </dgm:pt>
    <dgm:pt modelId="{B9829ABA-B764-4AEF-B0C7-114A1C9743E8}" type="pres">
      <dgm:prSet presAssocID="{EF499AFE-40EF-4AE4-B69F-25A158F58A1A}" presName="arrow" presStyleLbl="node1" presStyleIdx="4" presStyleCnt="5">
        <dgm:presLayoutVars>
          <dgm:bulletEnabled val="1"/>
        </dgm:presLayoutVars>
      </dgm:prSet>
      <dgm:spPr/>
    </dgm:pt>
  </dgm:ptLst>
  <dgm:cxnLst>
    <dgm:cxn modelId="{272C3024-6FCA-47E1-94C3-8CFBC139066C}" type="presOf" srcId="{EF499AFE-40EF-4AE4-B69F-25A158F58A1A}" destId="{B9829ABA-B764-4AEF-B0C7-114A1C9743E8}" srcOrd="0" destOrd="0" presId="urn:microsoft.com/office/officeart/2005/8/layout/arrow1"/>
    <dgm:cxn modelId="{97446A2F-734D-4644-9659-30138D92CEC6}" type="presOf" srcId="{E14EB675-336C-4FC7-ADBA-1C99B64E333F}" destId="{53E34A24-7B64-45C0-A3BE-B39B99735348}" srcOrd="0" destOrd="0" presId="urn:microsoft.com/office/officeart/2005/8/layout/arrow1"/>
    <dgm:cxn modelId="{B10E3E5B-7057-4204-A582-26A120C69A13}" type="presOf" srcId="{498B14AB-5A5E-4EE3-A97A-73932BF953AA}" destId="{8BDD3917-51D8-4BA2-98A9-7AF5D880AE77}" srcOrd="0" destOrd="0" presId="urn:microsoft.com/office/officeart/2005/8/layout/arrow1"/>
    <dgm:cxn modelId="{313C4846-B1A1-451D-9BB7-56E3D8BDC839}" srcId="{E14EB675-336C-4FC7-ADBA-1C99B64E333F}" destId="{B007E98C-2ACA-4A6A-95E7-E2EF394B7F28}" srcOrd="2" destOrd="0" parTransId="{BE09B70A-424D-45A5-9EF7-3DD268F6F588}" sibTransId="{CC042720-23C1-477E-A2F8-EA0AEFE1E256}"/>
    <dgm:cxn modelId="{4C7E7867-C04A-4649-B940-66000CF49FE9}" srcId="{E14EB675-336C-4FC7-ADBA-1C99B64E333F}" destId="{B065A211-757D-435B-B5B2-46CF19F394A2}" srcOrd="3" destOrd="0" parTransId="{A2EBA242-54A3-405E-95ED-89BA053AC3CA}" sibTransId="{85FAD4E6-6222-4C36-91AE-8064373285A1}"/>
    <dgm:cxn modelId="{16A8466A-F94C-49B4-A3FB-0A4015B8B10A}" type="presOf" srcId="{5ACC9614-BFA5-4F89-974A-0C87A534D689}" destId="{EB8EAD46-466D-4F90-8B97-28CAF70C3FCF}" srcOrd="0" destOrd="0" presId="urn:microsoft.com/office/officeart/2005/8/layout/arrow1"/>
    <dgm:cxn modelId="{B86EFF76-D86F-42E2-94D2-33DA6A4F48C9}" srcId="{E14EB675-336C-4FC7-ADBA-1C99B64E333F}" destId="{5ACC9614-BFA5-4F89-974A-0C87A534D689}" srcOrd="1" destOrd="0" parTransId="{78CA8400-E5E7-4CBB-BF72-CD9A3CA8745D}" sibTransId="{2747FBAF-DFCA-40BC-B5A7-B3DC6C99FCE0}"/>
    <dgm:cxn modelId="{AE511593-7FEB-42D8-B6AB-5741E1BA507E}" srcId="{E14EB675-336C-4FC7-ADBA-1C99B64E333F}" destId="{EF499AFE-40EF-4AE4-B69F-25A158F58A1A}" srcOrd="4" destOrd="0" parTransId="{1AE0814C-54C7-4BD9-8443-8C883D8B1F66}" sibTransId="{5217CBEB-6A1B-4C71-8D49-5312B9554612}"/>
    <dgm:cxn modelId="{EBAB68C7-59D7-4E5B-A050-339AC1D6F798}" srcId="{E14EB675-336C-4FC7-ADBA-1C99B64E333F}" destId="{498B14AB-5A5E-4EE3-A97A-73932BF953AA}" srcOrd="0" destOrd="0" parTransId="{82E1DF36-A189-47B0-B7B9-95F90BCB4C50}" sibTransId="{FDB869A0-443C-4702-87BA-33EBEFEF6416}"/>
    <dgm:cxn modelId="{309228D6-2B14-460F-B161-0DDAE039BDA2}" type="presOf" srcId="{B007E98C-2ACA-4A6A-95E7-E2EF394B7F28}" destId="{380158FA-E297-46F5-A27C-E9889316EB08}" srcOrd="0" destOrd="0" presId="urn:microsoft.com/office/officeart/2005/8/layout/arrow1"/>
    <dgm:cxn modelId="{A14795E3-86BA-41C8-BF62-AB8A27576C98}" type="presOf" srcId="{B065A211-757D-435B-B5B2-46CF19F394A2}" destId="{1B0D3CDE-101F-4742-88FB-61EC796463BE}" srcOrd="0" destOrd="0" presId="urn:microsoft.com/office/officeart/2005/8/layout/arrow1"/>
    <dgm:cxn modelId="{5D44DDD8-40A1-4BC7-A037-7F557FE35DA1}" type="presParOf" srcId="{53E34A24-7B64-45C0-A3BE-B39B99735348}" destId="{8BDD3917-51D8-4BA2-98A9-7AF5D880AE77}" srcOrd="0" destOrd="0" presId="urn:microsoft.com/office/officeart/2005/8/layout/arrow1"/>
    <dgm:cxn modelId="{ECDEEE54-9D2A-4B82-A5CA-221CECE5EFB9}" type="presParOf" srcId="{53E34A24-7B64-45C0-A3BE-B39B99735348}" destId="{EB8EAD46-466D-4F90-8B97-28CAF70C3FCF}" srcOrd="1" destOrd="0" presId="urn:microsoft.com/office/officeart/2005/8/layout/arrow1"/>
    <dgm:cxn modelId="{56B1D7DD-11CF-4D18-9A98-C1EEB529190C}" type="presParOf" srcId="{53E34A24-7B64-45C0-A3BE-B39B99735348}" destId="{380158FA-E297-46F5-A27C-E9889316EB08}" srcOrd="2" destOrd="0" presId="urn:microsoft.com/office/officeart/2005/8/layout/arrow1"/>
    <dgm:cxn modelId="{64660022-A551-4F02-AB9B-094B39BB0BD1}" type="presParOf" srcId="{53E34A24-7B64-45C0-A3BE-B39B99735348}" destId="{1B0D3CDE-101F-4742-88FB-61EC796463BE}" srcOrd="3" destOrd="0" presId="urn:microsoft.com/office/officeart/2005/8/layout/arrow1"/>
    <dgm:cxn modelId="{588F89FB-0CE7-4D56-BC42-5E8EB135F1EA}" type="presParOf" srcId="{53E34A24-7B64-45C0-A3BE-B39B99735348}" destId="{B9829ABA-B764-4AEF-B0C7-114A1C9743E8}" srcOrd="4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D3917-51D8-4BA2-98A9-7AF5D880AE77}">
      <dsp:nvSpPr>
        <dsp:cNvPr id="0" name=""/>
        <dsp:cNvSpPr/>
      </dsp:nvSpPr>
      <dsp:spPr>
        <a:xfrm>
          <a:off x="3384158" y="0"/>
          <a:ext cx="1858869" cy="185886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Trees and lights</a:t>
          </a:r>
          <a:endParaRPr lang="en-US" sz="1500" kern="1200" dirty="0"/>
        </a:p>
      </dsp:txBody>
      <dsp:txXfrm>
        <a:off x="3848875" y="325302"/>
        <a:ext cx="929435" cy="1533567"/>
      </dsp:txXfrm>
    </dsp:sp>
    <dsp:sp modelId="{EB8EAD46-466D-4F90-8B97-28CAF70C3FCF}">
      <dsp:nvSpPr>
        <dsp:cNvPr id="0" name=""/>
        <dsp:cNvSpPr/>
      </dsp:nvSpPr>
      <dsp:spPr>
        <a:xfrm rot="4320000">
          <a:off x="4949531" y="1088798"/>
          <a:ext cx="1858869" cy="185886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-330302"/>
            <a:satOff val="0"/>
            <a:lumOff val="-14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Symbolic actions </a:t>
          </a:r>
          <a:endParaRPr lang="en-US" sz="1500" kern="1200"/>
        </a:p>
      </dsp:txBody>
      <dsp:txXfrm rot="-5400000">
        <a:off x="4957492" y="1603777"/>
        <a:ext cx="1533567" cy="929435"/>
      </dsp:txXfrm>
    </dsp:sp>
    <dsp:sp modelId="{380158FA-E297-46F5-A27C-E9889316EB08}">
      <dsp:nvSpPr>
        <dsp:cNvPr id="0" name=""/>
        <dsp:cNvSpPr/>
      </dsp:nvSpPr>
      <dsp:spPr>
        <a:xfrm rot="8640000">
          <a:off x="4377304" y="2849932"/>
          <a:ext cx="1858869" cy="185886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-660604"/>
            <a:satOff val="0"/>
            <a:lumOff val="-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Cribs and the real story</a:t>
          </a:r>
          <a:endParaRPr lang="en-US" sz="1500" kern="1200" dirty="0"/>
        </a:p>
      </dsp:txBody>
      <dsp:txXfrm rot="10800000">
        <a:off x="4746417" y="2880996"/>
        <a:ext cx="929435" cy="1533567"/>
      </dsp:txXfrm>
    </dsp:sp>
    <dsp:sp modelId="{1B0D3CDE-101F-4742-88FB-61EC796463BE}">
      <dsp:nvSpPr>
        <dsp:cNvPr id="0" name=""/>
        <dsp:cNvSpPr/>
      </dsp:nvSpPr>
      <dsp:spPr>
        <a:xfrm rot="12960000">
          <a:off x="2525539" y="2849932"/>
          <a:ext cx="1858869" cy="185886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-990906"/>
            <a:satOff val="0"/>
            <a:lumOff val="-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Silence and stillness</a:t>
          </a:r>
          <a:endParaRPr lang="en-US" sz="1500" kern="1200" dirty="0"/>
        </a:p>
      </dsp:txBody>
      <dsp:txXfrm rot="10800000">
        <a:off x="3085860" y="2880996"/>
        <a:ext cx="929435" cy="1533567"/>
      </dsp:txXfrm>
    </dsp:sp>
    <dsp:sp modelId="{B9829ABA-B764-4AEF-B0C7-114A1C9743E8}">
      <dsp:nvSpPr>
        <dsp:cNvPr id="0" name=""/>
        <dsp:cNvSpPr/>
      </dsp:nvSpPr>
      <dsp:spPr>
        <a:xfrm rot="17280000">
          <a:off x="1953312" y="1088798"/>
          <a:ext cx="1858869" cy="185886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Traditions – music, words</a:t>
          </a:r>
          <a:endParaRPr lang="en-US" sz="1500" kern="1200"/>
        </a:p>
      </dsp:txBody>
      <dsp:txXfrm rot="5400000">
        <a:off x="2270653" y="1603777"/>
        <a:ext cx="1533567" cy="92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C6565A-C202-4FE0-B749-0032B1E9DE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F3A61C-5928-43DF-BD96-CBF6CF52B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3A61C-5928-43DF-BD96-CBF6CF52BAA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46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welcome and introduce myself and the topic, before going through the things we are going to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welcome and introduce myself and the topic, before going through the things we are going to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about the stage we have now reached when people are coming back after the lockdown – how we need at attitude of confident, joyful welcome. Reminder that every context is about safety – not just church. What expectations do we have, and what do those who come to us have?  And what will be same for people – excitement, celebration, marking a life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about the stage we have now reached when people are coming back after the lockdown – how we need at attitude of confident, joyful welcome. Reminder that every context is about safety – not just church. What expectations do we have, and what do those who come to us have?  And what will be same for people – excitement, celebration, marking a life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print hub is where to buy all the weddings materials as well as other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2D56-3360-46FD-89CE-9647D39C9B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1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welcome and introduce myself and the topic, before going through the things we are going to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DE1B-D01A-4054-904B-CF0A8C84676D}" type="datetime1">
              <a:rPr lang="en-GB" smtClean="0"/>
              <a:t>11/11/2020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8527-BD4D-4775-9A39-A7ED08EE5FFD}" type="datetime1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84FB-7FB4-49DA-A2CA-F61F4A4899C3}" type="datetime1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85C9-665D-4284-ACF7-8B698E2F4C23}" type="datetime1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7FA-54F3-402D-AF9A-0B3AF7BCE7D1}" type="datetime1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8B2D-AA6F-4926-84F1-B7E41B9A7084}" type="datetime1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E8BA-6F6B-4065-926C-79BA1420BD49}" type="datetime1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24A-B760-4EA2-9CCB-80C736207331}" type="datetime1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050D-3F32-4E1A-9D47-4AD80ADD7AF1}" type="datetime1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526-3EBA-4385-B4B4-7AAF2B9F4834}" type="datetime1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9793A5-EF8A-4D58-86DE-A8B26C2DCC84}" type="datetime1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/>
              <a:t>Tweet using the hashtag: #FLC14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2EDD1-C99D-4C91-91BC-920D867B1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" y="0"/>
            <a:ext cx="1210784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1384" y="4149080"/>
            <a:ext cx="11640616" cy="302433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Framing memories: </a:t>
            </a:r>
            <a:r>
              <a:rPr kumimoji="0" lang="en-GB" sz="4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Christmas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with Canon Sandra Millar Head of  </a:t>
            </a:r>
            <a:r>
              <a:rPr lang="en-GB" sz="2800" b="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Welcome and </a:t>
            </a:r>
            <a:r>
              <a:rPr kumimoji="0" lang="en-GB" sz="28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Life Events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0035-A988-4878-A1A1-5EC9702F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" y="5157192"/>
            <a:ext cx="2339752" cy="1507786"/>
          </a:xfrm>
          <a:prstGeom prst="rect">
            <a:avLst/>
          </a:prstGeom>
        </p:spPr>
      </p:pic>
      <p:pic>
        <p:nvPicPr>
          <p:cNvPr id="2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636A6AC6-C9A1-4D9A-9296-F3D1C547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" y="917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B590490-22B8-4CE5-A161-A0A2DABC4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65" y="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2060"/>
                </a:solidFill>
                <a:effectLst/>
              </a:rPr>
              <a:t>Spaces: digital and domestic</a:t>
            </a:r>
            <a:endParaRPr lang="en-GB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On-line – digital/social</a:t>
            </a:r>
          </a:p>
          <a:p>
            <a:r>
              <a:rPr lang="en-GB" dirty="0"/>
              <a:t>Broadcast – audio/TV</a:t>
            </a:r>
          </a:p>
          <a:p>
            <a:r>
              <a:rPr lang="en-GB" dirty="0"/>
              <a:t>Prayer in the home/work</a:t>
            </a:r>
          </a:p>
          <a:p>
            <a:r>
              <a:rPr lang="en-GB" dirty="0"/>
              <a:t>Activity in the home/work</a:t>
            </a:r>
          </a:p>
          <a:p>
            <a:r>
              <a:rPr lang="en-GB" dirty="0"/>
              <a:t>Shared moments</a:t>
            </a:r>
          </a:p>
          <a:p>
            <a:r>
              <a:rPr lang="en-GB" dirty="0"/>
              <a:t>Letter-box post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D9EFB-2512-4F17-BB86-52506923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663987"/>
            <a:ext cx="4345421" cy="2900325"/>
          </a:xfrm>
          <a:prstGeom prst="rect">
            <a:avLst/>
          </a:prstGeom>
        </p:spPr>
      </p:pic>
      <p:pic>
        <p:nvPicPr>
          <p:cNvPr id="7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47A41A8A-352D-4117-8C2C-F33F7493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E337BFF-4CBA-4435-BF94-F2E7AC39D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Spaces: outdoors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Prayer spaces</a:t>
            </a:r>
          </a:p>
          <a:p>
            <a:r>
              <a:rPr lang="en-GB" dirty="0"/>
              <a:t>Trails and hunts</a:t>
            </a:r>
          </a:p>
          <a:p>
            <a:r>
              <a:rPr lang="en-GB" dirty="0"/>
              <a:t>Windows and walks</a:t>
            </a:r>
          </a:p>
          <a:p>
            <a:r>
              <a:rPr lang="en-GB" dirty="0"/>
              <a:t>Posada</a:t>
            </a:r>
          </a:p>
          <a:p>
            <a:r>
              <a:rPr lang="en-GB" dirty="0"/>
              <a:t>To the people..  </a:t>
            </a:r>
          </a:p>
          <a:p>
            <a:r>
              <a:rPr lang="en-GB" dirty="0"/>
              <a:t>Multi-media echoes 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                            </a:t>
            </a:r>
          </a:p>
          <a:p>
            <a:pPr marL="137160" indent="0">
              <a:buNone/>
            </a:pPr>
            <a:r>
              <a:rPr lang="en-GB" dirty="0"/>
              <a:t>     </a:t>
            </a:r>
          </a:p>
        </p:txBody>
      </p:sp>
      <p:pic>
        <p:nvPicPr>
          <p:cNvPr id="2050" name="Picture 2" descr="Posada Figures Visiting Chandler's Ford - Chandler's Ford Today">
            <a:extLst>
              <a:ext uri="{FF2B5EF4-FFF2-40B4-BE49-F238E27FC236}">
                <a16:creationId xmlns:a16="http://schemas.microsoft.com/office/drawing/2014/main" id="{CC9A688C-01CE-4A6C-BC5F-7B21E119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9" y="2593503"/>
            <a:ext cx="4124473" cy="389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E4BAA70D-BA03-476D-ACD9-052C0C98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84BDD3E-5068-488E-96D7-94E3DCA5B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8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Spaces: indoors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Familiar services</a:t>
            </a:r>
          </a:p>
          <a:p>
            <a:r>
              <a:rPr lang="en-GB" dirty="0"/>
              <a:t>Audiences </a:t>
            </a:r>
          </a:p>
          <a:p>
            <a:r>
              <a:rPr lang="en-GB" dirty="0"/>
              <a:t>Moments of joy</a:t>
            </a:r>
          </a:p>
          <a:p>
            <a:r>
              <a:rPr lang="en-GB" dirty="0"/>
              <a:t>Moments of comfort</a:t>
            </a:r>
          </a:p>
          <a:p>
            <a:r>
              <a:rPr lang="en-GB" dirty="0"/>
              <a:t>Multi-media echoes</a:t>
            </a:r>
          </a:p>
          <a:p>
            <a:pPr marL="137160" indent="0">
              <a:buNone/>
            </a:pPr>
            <a:endParaRPr lang="en-GB" sz="3200" dirty="0"/>
          </a:p>
          <a:p>
            <a:pPr marL="137160" indent="0">
              <a:buNone/>
            </a:pPr>
            <a:endParaRPr lang="en-GB" sz="3200" dirty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39B8B-872A-4C3B-9763-452C0798F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58418"/>
            <a:ext cx="4382306" cy="2924944"/>
          </a:xfrm>
          <a:prstGeom prst="rect">
            <a:avLst/>
          </a:prstGeom>
        </p:spPr>
      </p:pic>
      <p:pic>
        <p:nvPicPr>
          <p:cNvPr id="5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DE09FBE1-44AF-4CC7-80D8-BBFB0E72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32C58B3-0021-4CCE-ACD4-C61E0D562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Spaces: communal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 partnerships</a:t>
            </a:r>
          </a:p>
          <a:p>
            <a:r>
              <a:rPr lang="en-GB" dirty="0"/>
              <a:t>Shared moments</a:t>
            </a:r>
          </a:p>
          <a:p>
            <a:r>
              <a:rPr lang="en-GB" dirty="0"/>
              <a:t>Creativity and skill</a:t>
            </a:r>
          </a:p>
          <a:p>
            <a:r>
              <a:rPr lang="en-GB" dirty="0"/>
              <a:t>Participation </a:t>
            </a:r>
          </a:p>
          <a:p>
            <a:r>
              <a:rPr lang="en-GB" dirty="0"/>
              <a:t>Joy – excitement</a:t>
            </a:r>
          </a:p>
          <a:p>
            <a:r>
              <a:rPr lang="en-GB" dirty="0"/>
              <a:t>Comfort -  realism</a:t>
            </a:r>
          </a:p>
          <a:p>
            <a:r>
              <a:rPr lang="en-GB" dirty="0"/>
              <a:t>Cultural awareness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FCF7-8201-4B1B-B903-06B663543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514402"/>
            <a:ext cx="4598078" cy="3068960"/>
          </a:xfrm>
          <a:prstGeom prst="rect">
            <a:avLst/>
          </a:prstGeom>
        </p:spPr>
      </p:pic>
      <p:pic>
        <p:nvPicPr>
          <p:cNvPr id="4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44030242-208E-4ADE-A6D2-566DFF5B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B004C37-E772-43D7-B8D8-B8F5E7749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54CB-9282-43FE-AAE2-F772F96A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Communication: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C879-6643-4BE2-ADE6-7F1EFA8E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Where?</a:t>
            </a:r>
          </a:p>
          <a:p>
            <a:r>
              <a:rPr lang="en-GB" dirty="0"/>
              <a:t>How?</a:t>
            </a:r>
          </a:p>
          <a:p>
            <a:r>
              <a:rPr lang="en-GB" dirty="0"/>
              <a:t>What?</a:t>
            </a:r>
          </a:p>
          <a:p>
            <a:r>
              <a:rPr lang="en-GB" dirty="0"/>
              <a:t>Information </a:t>
            </a:r>
          </a:p>
          <a:p>
            <a:r>
              <a:rPr lang="en-GB" dirty="0"/>
              <a:t>Invitation </a:t>
            </a:r>
          </a:p>
          <a:p>
            <a:r>
              <a:rPr lang="en-GB" dirty="0"/>
              <a:t>Continued </a:t>
            </a:r>
            <a:r>
              <a:rPr lang="en-GB"/>
              <a:t>- relationship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87466-1D4B-46E5-B2F7-026CA1E4B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903340"/>
            <a:ext cx="4058647" cy="2708920"/>
          </a:xfrm>
          <a:prstGeom prst="rect">
            <a:avLst/>
          </a:prstGeom>
        </p:spPr>
      </p:pic>
      <p:pic>
        <p:nvPicPr>
          <p:cNvPr id="4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1612B12E-725B-4731-A5BB-01163597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53A06E5-0A27-4C40-9432-6B8E5DB5E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9D6E418-D79F-45AE-B80F-F2580EEE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effectLst/>
              </a:rPr>
              <a:t>Churchsupporthub</a:t>
            </a:r>
            <a:r>
              <a:rPr lang="en-GB" dirty="0">
                <a:solidFill>
                  <a:schemeClr val="tx1"/>
                </a:solidFill>
                <a:effectLst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F3F8-8FAE-47CC-8BA4-8C3F8015C8AC}"/>
              </a:ext>
            </a:extLst>
          </p:cNvPr>
          <p:cNvSpPr txBox="1"/>
          <p:nvPr/>
        </p:nvSpPr>
        <p:spPr>
          <a:xfrm>
            <a:off x="695400" y="1513465"/>
            <a:ext cx="6408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Churchsupporthub</a:t>
            </a:r>
            <a:r>
              <a:rPr lang="en-GB" sz="2800" b="1" dirty="0"/>
              <a:t>/christmas2020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Insights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Free Downloads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31C45-D93A-4F05-AEF2-DFF81B24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18" y="3068960"/>
            <a:ext cx="6773722" cy="3598540"/>
          </a:xfrm>
          <a:prstGeom prst="rect">
            <a:avLst/>
          </a:prstGeom>
        </p:spPr>
      </p:pic>
      <p:pic>
        <p:nvPicPr>
          <p:cNvPr id="2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D787E7BB-DE46-4020-8944-644C8774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68FC41-BBE2-4920-8F77-DF1BA06AB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B53-60E3-465A-A5AA-B894181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91"/>
            <a:ext cx="109728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Core intentions: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BFC3-E386-469F-84A6-72D5C4AE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90" y="1481967"/>
            <a:ext cx="9158808" cy="4709160"/>
          </a:xfrm>
        </p:spPr>
        <p:txBody>
          <a:bodyPr>
            <a:normAutofit/>
          </a:bodyPr>
          <a:lstStyle/>
          <a:p>
            <a:r>
              <a:rPr lang="en-GB" b="1" dirty="0"/>
              <a:t>Confidence </a:t>
            </a:r>
            <a:r>
              <a:rPr lang="en-GB" dirty="0"/>
              <a:t>– we have a message </a:t>
            </a:r>
          </a:p>
          <a:p>
            <a:r>
              <a:rPr lang="en-GB" b="1" dirty="0"/>
              <a:t>Affirmation</a:t>
            </a:r>
            <a:r>
              <a:rPr lang="en-GB" dirty="0"/>
              <a:t> – you are doing a great job</a:t>
            </a:r>
          </a:p>
          <a:p>
            <a:r>
              <a:rPr lang="en-GB" b="1" dirty="0"/>
              <a:t>Reassurance </a:t>
            </a:r>
            <a:r>
              <a:rPr lang="en-GB" dirty="0"/>
              <a:t>– you can do this</a:t>
            </a:r>
          </a:p>
          <a:p>
            <a:r>
              <a:rPr lang="en-GB" b="1" dirty="0"/>
              <a:t>Art of the possible </a:t>
            </a:r>
            <a:r>
              <a:rPr lang="en-GB" dirty="0"/>
              <a:t>– gathered will be the bonus</a:t>
            </a:r>
          </a:p>
          <a:p>
            <a:r>
              <a:rPr lang="en-GB" b="1" dirty="0"/>
              <a:t>Becoming “memory makers”  </a:t>
            </a:r>
            <a:r>
              <a:rPr lang="en-GB" dirty="0"/>
              <a:t>- it’s not about disappointment but about delight</a:t>
            </a:r>
          </a:p>
          <a:p>
            <a:pPr marL="13716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D9963-60E4-45BF-A503-5EEBDE136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129585"/>
            <a:ext cx="3734989" cy="2492896"/>
          </a:xfrm>
          <a:prstGeom prst="rect">
            <a:avLst/>
          </a:prstGeom>
        </p:spPr>
      </p:pic>
      <p:pic>
        <p:nvPicPr>
          <p:cNvPr id="5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6FB0164A-770E-46AA-AE46-364DA8C5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B04ACF8-6A2A-43A4-B3FA-5D437038F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AC90-D5D8-4AA0-950B-92F6693E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2060"/>
                </a:solidFill>
                <a:effectLst/>
              </a:rPr>
              <a:t>Ideas and resources: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D41A-8904-487B-8CCD-80AEA473D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Comfort and Joy </a:t>
            </a:r>
          </a:p>
          <a:p>
            <a:pPr marL="137160" indent="0">
              <a:buNone/>
            </a:pPr>
            <a:r>
              <a:rPr lang="en-GB" dirty="0"/>
              <a:t>A church near you</a:t>
            </a:r>
          </a:p>
          <a:p>
            <a:pPr marL="137160" indent="0">
              <a:buNone/>
            </a:pPr>
            <a:r>
              <a:rPr lang="en-GB" dirty="0"/>
              <a:t>Good ideas:  Emma </a:t>
            </a:r>
          </a:p>
        </p:txBody>
      </p:sp>
      <p:pic>
        <p:nvPicPr>
          <p:cNvPr id="5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DAAE4ACC-00BB-4A29-8783-AD091AAA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16D730A-0670-42B9-95BD-336AFC6FF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D9831-ADED-4152-98F1-6AF78A964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293096"/>
            <a:ext cx="351921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9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B53-60E3-465A-A5AA-B894181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91"/>
            <a:ext cx="109728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Core intentions: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BFC3-E386-469F-84A6-72D5C4AE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28760"/>
            <a:ext cx="9158808" cy="4709160"/>
          </a:xfrm>
        </p:spPr>
        <p:txBody>
          <a:bodyPr>
            <a:normAutofit/>
          </a:bodyPr>
          <a:lstStyle/>
          <a:p>
            <a:r>
              <a:rPr lang="en-GB" dirty="0"/>
              <a:t>Comfort and Joy</a:t>
            </a:r>
          </a:p>
          <a:p>
            <a:r>
              <a:rPr lang="en-GB" dirty="0"/>
              <a:t>Affirmation</a:t>
            </a:r>
          </a:p>
          <a:p>
            <a:r>
              <a:rPr lang="en-GB" dirty="0"/>
              <a:t>Confidence</a:t>
            </a:r>
          </a:p>
          <a:p>
            <a:r>
              <a:rPr lang="en-GB" dirty="0"/>
              <a:t>Inclusion </a:t>
            </a:r>
          </a:p>
          <a:p>
            <a:r>
              <a:rPr lang="en-GB" dirty="0"/>
              <a:t>Art of the possible</a:t>
            </a:r>
          </a:p>
          <a:p>
            <a:r>
              <a:rPr lang="en-GB" dirty="0"/>
              <a:t>Becoming “memory makers” </a:t>
            </a:r>
          </a:p>
          <a:p>
            <a:endParaRPr lang="en-GB" dirty="0"/>
          </a:p>
        </p:txBody>
      </p:sp>
      <p:pic>
        <p:nvPicPr>
          <p:cNvPr id="1026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7A973DB3-5969-43B1-BD64-1B638C12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359C906-9BD5-4536-82E5-F4D5F6A8C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  <p:pic>
        <p:nvPicPr>
          <p:cNvPr id="8" name="Picture 7" descr="A picture containing indoor, food, sweet, egg&#10;&#10;Description automatically generated">
            <a:extLst>
              <a:ext uri="{FF2B5EF4-FFF2-40B4-BE49-F238E27FC236}">
                <a16:creationId xmlns:a16="http://schemas.microsoft.com/office/drawing/2014/main" id="{65920AB5-E068-45CA-9174-9D1AA9031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82" y="3356991"/>
            <a:ext cx="3160717" cy="31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9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B53-60E3-465A-A5AA-B894181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91"/>
            <a:ext cx="109728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What we will cover: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BFC3-E386-469F-84A6-72D5C4AE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28760"/>
            <a:ext cx="9158808" cy="4709160"/>
          </a:xfrm>
        </p:spPr>
        <p:txBody>
          <a:bodyPr>
            <a:normAutofit/>
          </a:bodyPr>
          <a:lstStyle/>
          <a:p>
            <a:r>
              <a:rPr lang="en-GB" dirty="0"/>
              <a:t>Where we are now</a:t>
            </a:r>
          </a:p>
          <a:p>
            <a:r>
              <a:rPr lang="en-GB" dirty="0"/>
              <a:t>Welcome and purpose</a:t>
            </a:r>
          </a:p>
          <a:p>
            <a:r>
              <a:rPr lang="en-GB" dirty="0"/>
              <a:t>Frameworks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Practical ideas</a:t>
            </a:r>
          </a:p>
          <a:p>
            <a:r>
              <a:rPr lang="en-GB" dirty="0"/>
              <a:t>Questions: </a:t>
            </a:r>
          </a:p>
          <a:p>
            <a:pPr marL="137160" indent="0">
              <a:buNone/>
            </a:pPr>
            <a:r>
              <a:rPr lang="en-GB" i="1" dirty="0"/>
              <a:t>please enter any time during the webinar</a:t>
            </a:r>
          </a:p>
          <a:p>
            <a:endParaRPr lang="en-GB" dirty="0"/>
          </a:p>
        </p:txBody>
      </p:sp>
      <p:pic>
        <p:nvPicPr>
          <p:cNvPr id="7" name="Picture 6" descr="A picture containing table, floor, cup, wooden&#10;&#10;Description automatically generated">
            <a:extLst>
              <a:ext uri="{FF2B5EF4-FFF2-40B4-BE49-F238E27FC236}">
                <a16:creationId xmlns:a16="http://schemas.microsoft.com/office/drawing/2014/main" id="{F7EE7CA2-346B-46AD-A97C-1708F1B7B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45" y="4096821"/>
            <a:ext cx="3626255" cy="2420888"/>
          </a:xfrm>
          <a:prstGeom prst="rect">
            <a:avLst/>
          </a:prstGeom>
        </p:spPr>
      </p:pic>
      <p:pic>
        <p:nvPicPr>
          <p:cNvPr id="5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A46D3266-3106-4A80-AC13-7232869C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352B374-E1E8-41BD-BEC1-FB53D69E6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74" y="425200"/>
            <a:ext cx="8229600" cy="92697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  <a:effectLst/>
                <a:latin typeface="+mn-lt"/>
              </a:rPr>
              <a:t>Christmas is not cancelled…</a:t>
            </a:r>
            <a:endParaRPr lang="en-US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874" y="1352176"/>
            <a:ext cx="9422060" cy="4685109"/>
          </a:xfrm>
        </p:spPr>
        <p:txBody>
          <a:bodyPr>
            <a:normAutofit/>
          </a:bodyPr>
          <a:lstStyle/>
          <a:p>
            <a:r>
              <a:rPr lang="en-GB" dirty="0"/>
              <a:t>Context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Welcome</a:t>
            </a:r>
          </a:p>
          <a:p>
            <a:r>
              <a:rPr lang="en-GB" dirty="0"/>
              <a:t>Delight</a:t>
            </a:r>
          </a:p>
          <a:p>
            <a:r>
              <a:rPr lang="en-GB" dirty="0"/>
              <a:t>Expectations </a:t>
            </a:r>
          </a:p>
          <a:p>
            <a:r>
              <a:rPr lang="en-GB" dirty="0"/>
              <a:t>Different is not worse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6523D-EBF4-4720-BE49-E4ABB3DDF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694730"/>
            <a:ext cx="4166534" cy="2780928"/>
          </a:xfrm>
          <a:prstGeom prst="rect">
            <a:avLst/>
          </a:prstGeom>
        </p:spPr>
      </p:pic>
      <p:pic>
        <p:nvPicPr>
          <p:cNvPr id="7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B8AD2372-78B1-437C-B698-16720798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D99F9C9-6384-4F41-ADF3-F08B01747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74" y="425200"/>
            <a:ext cx="8229600" cy="92697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So why does it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874" y="1352176"/>
            <a:ext cx="9422060" cy="4685109"/>
          </a:xfrm>
        </p:spPr>
        <p:txBody>
          <a:bodyPr>
            <a:normAutofit/>
          </a:bodyPr>
          <a:lstStyle/>
          <a:p>
            <a:r>
              <a:rPr lang="en-GB" dirty="0"/>
              <a:t>Touch point for thousands</a:t>
            </a:r>
          </a:p>
          <a:p>
            <a:r>
              <a:rPr lang="en-GB" dirty="0"/>
              <a:t>Gives meaning </a:t>
            </a:r>
          </a:p>
          <a:p>
            <a:r>
              <a:rPr lang="en-GB" dirty="0"/>
              <a:t>Sharing virtues</a:t>
            </a:r>
          </a:p>
          <a:p>
            <a:r>
              <a:rPr lang="en-GB" dirty="0"/>
              <a:t>Brings hope</a:t>
            </a:r>
          </a:p>
          <a:p>
            <a:r>
              <a:rPr lang="en-GB" dirty="0"/>
              <a:t>The heart of the Gospel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5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AD7B5A54-1DA5-47B8-9501-6979BEA9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0C188E1-93AC-4442-BF22-4D483FA52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96C5944A-E5F7-4543-93DC-DFC36B6DF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573016"/>
            <a:ext cx="4453308" cy="29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2ACF-1E71-444A-BE3A-D0C82044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chemeClr val="tx1"/>
                </a:solidFill>
                <a:effectLst/>
              </a:rPr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5F77-EA28-4A4A-AD78-5EEB3857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552321"/>
            <a:ext cx="9395214" cy="3651504"/>
          </a:xfrm>
        </p:spPr>
        <p:txBody>
          <a:bodyPr>
            <a:normAutofit/>
          </a:bodyPr>
          <a:lstStyle/>
          <a:p>
            <a:r>
              <a:rPr lang="en-GB" dirty="0"/>
              <a:t>Regular regulars</a:t>
            </a:r>
          </a:p>
          <a:p>
            <a:r>
              <a:rPr lang="en-GB" dirty="0"/>
              <a:t>Irregular regulars</a:t>
            </a:r>
          </a:p>
          <a:p>
            <a:r>
              <a:rPr lang="en-GB" dirty="0"/>
              <a:t>Partner organisations</a:t>
            </a:r>
          </a:p>
          <a:p>
            <a:r>
              <a:rPr lang="en-GB" dirty="0"/>
              <a:t>Care homes</a:t>
            </a:r>
          </a:p>
          <a:p>
            <a:r>
              <a:rPr lang="en-GB" dirty="0"/>
              <a:t>Bereaved people</a:t>
            </a:r>
          </a:p>
          <a:p>
            <a:r>
              <a:rPr lang="en-GB" dirty="0"/>
              <a:t>New family groups</a:t>
            </a:r>
          </a:p>
          <a:p>
            <a:r>
              <a:rPr lang="en-GB" dirty="0"/>
              <a:t>Those alone for Christmas</a:t>
            </a:r>
          </a:p>
          <a:p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7BEE0-028C-4213-B9AF-359EAAB51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789040"/>
            <a:ext cx="4057699" cy="2708920"/>
          </a:xfrm>
          <a:prstGeom prst="rect">
            <a:avLst/>
          </a:prstGeom>
        </p:spPr>
      </p:pic>
      <p:pic>
        <p:nvPicPr>
          <p:cNvPr id="4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F75CFF4C-F794-48AE-BA04-2EE21698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50C3B18-3F7E-44AA-A72D-65577B29A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53AE-2D2B-4809-B0BD-D77F5915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</a:rPr>
              <a:t>Boxing day and beyond: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A180-2ED1-4126-88D9-88AD0839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17638"/>
            <a:ext cx="8770571" cy="3980647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/>
              <a:t>Where will you see each other again? </a:t>
            </a:r>
          </a:p>
          <a:p>
            <a:r>
              <a:rPr lang="en-GB" sz="2800" b="1" dirty="0"/>
              <a:t>Who will follow through?</a:t>
            </a:r>
          </a:p>
          <a:p>
            <a:endParaRPr lang="en-GB" sz="2400" dirty="0"/>
          </a:p>
          <a:p>
            <a:r>
              <a:rPr lang="en-GB" sz="2600" dirty="0"/>
              <a:t>Church</a:t>
            </a:r>
          </a:p>
          <a:p>
            <a:r>
              <a:rPr lang="en-GB" sz="2600" dirty="0"/>
              <a:t>Community</a:t>
            </a:r>
          </a:p>
          <a:p>
            <a:r>
              <a:rPr lang="en-GB" sz="2600" dirty="0"/>
              <a:t>Practical help?</a:t>
            </a:r>
          </a:p>
          <a:p>
            <a:r>
              <a:rPr lang="en-GB" sz="2600" dirty="0"/>
              <a:t>On-line</a:t>
            </a:r>
          </a:p>
          <a:p>
            <a:r>
              <a:rPr lang="en-GB" sz="2600" dirty="0"/>
              <a:t>Physical space</a:t>
            </a:r>
          </a:p>
          <a:p>
            <a:r>
              <a:rPr lang="en-GB" sz="2600" dirty="0"/>
              <a:t>Mid-week</a:t>
            </a:r>
          </a:p>
          <a:p>
            <a:r>
              <a:rPr lang="en-GB" sz="2600" dirty="0"/>
              <a:t>For a coffee? </a:t>
            </a:r>
          </a:p>
        </p:txBody>
      </p:sp>
      <p:pic>
        <p:nvPicPr>
          <p:cNvPr id="1026" name="Picture 2" descr="Coffee and Diabetes: Prevention, Effects on Glucose and Insulin, and More">
            <a:extLst>
              <a:ext uri="{FF2B5EF4-FFF2-40B4-BE49-F238E27FC236}">
                <a16:creationId xmlns:a16="http://schemas.microsoft.com/office/drawing/2014/main" id="{7263EDAD-E166-4A2B-9CE3-46EBA6BF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3538507"/>
            <a:ext cx="4143375" cy="31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6482CA38-22A8-49C0-B4A8-DF3D10F0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FD2477A-EB51-4DC2-9014-4950E51FD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9162-EE50-4CB9-9390-23756990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002060"/>
                </a:solidFill>
                <a:effectLst/>
              </a:rPr>
              <a:t>What: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FA54-3A0B-45AA-B05D-96A9A5FB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‘Services’ – thinking differently </a:t>
            </a:r>
          </a:p>
          <a:p>
            <a:r>
              <a:rPr lang="en-GB" dirty="0"/>
              <a:t>Physical – indoors, outdoors</a:t>
            </a:r>
          </a:p>
          <a:p>
            <a:r>
              <a:rPr lang="en-GB" dirty="0"/>
              <a:t>Digital opportunities</a:t>
            </a:r>
          </a:p>
          <a:p>
            <a:r>
              <a:rPr lang="en-GB" dirty="0"/>
              <a:t>Domestic spaces</a:t>
            </a:r>
          </a:p>
          <a:p>
            <a:r>
              <a:rPr lang="en-GB" dirty="0"/>
              <a:t>Do two things well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A89ABA6A-E914-4518-AC27-959BB8D1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5301208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47B3BE8-4C08-45D5-809C-5B79B49C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1" y="5292030"/>
            <a:ext cx="2340146" cy="1508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1FB66-D967-463D-AF05-2A5C580D8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26" y="4077072"/>
            <a:ext cx="384287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8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Moments and memories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8AE8C89-EB4C-4A6E-8298-AD294123B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307937"/>
              </p:ext>
            </p:extLst>
          </p:nvPr>
        </p:nvGraphicFramePr>
        <p:xfrm>
          <a:off x="1197193" y="1379094"/>
          <a:ext cx="8761713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E7AD37A-C185-46D5-87F4-1AA99752C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8199" y="3118623"/>
            <a:ext cx="2234511" cy="3347862"/>
          </a:xfrm>
          <a:prstGeom prst="rect">
            <a:avLst/>
          </a:prstGeom>
        </p:spPr>
      </p:pic>
      <p:pic>
        <p:nvPicPr>
          <p:cNvPr id="3" name="Picture 2" descr="Preparing for Advent &amp; Christmas 2020: Comfort and Joy | The Church of  England">
            <a:extLst>
              <a:ext uri="{FF2B5EF4-FFF2-40B4-BE49-F238E27FC236}">
                <a16:creationId xmlns:a16="http://schemas.microsoft.com/office/drawing/2014/main" id="{D9CF5833-B830-4853-BE32-5901E381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3" y="5347449"/>
            <a:ext cx="2007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BD5AC6-A747-4B00-A399-BAF63E75BB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45" y="5335425"/>
            <a:ext cx="2340146" cy="15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23545</TotalTime>
  <Words>583</Words>
  <Application>Microsoft Office PowerPoint</Application>
  <PresentationFormat>Widescreen</PresentationFormat>
  <Paragraphs>132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Lucida Sans</vt:lpstr>
      <vt:lpstr>Wingdings</vt:lpstr>
      <vt:lpstr>Wingdings 2</vt:lpstr>
      <vt:lpstr>Wingdings 3</vt:lpstr>
      <vt:lpstr>Apex</vt:lpstr>
      <vt:lpstr>PowerPoint Presentation</vt:lpstr>
      <vt:lpstr>Core intentions: </vt:lpstr>
      <vt:lpstr>What we will cover: </vt:lpstr>
      <vt:lpstr>Christmas is not cancelled…</vt:lpstr>
      <vt:lpstr>So why does it matter?</vt:lpstr>
      <vt:lpstr>Who?</vt:lpstr>
      <vt:lpstr>Boxing day and beyond: </vt:lpstr>
      <vt:lpstr>What: focus</vt:lpstr>
      <vt:lpstr>Moments and memories</vt:lpstr>
      <vt:lpstr>Spaces: digital and domestic</vt:lpstr>
      <vt:lpstr>Spaces: outdoors</vt:lpstr>
      <vt:lpstr>Spaces: indoors</vt:lpstr>
      <vt:lpstr>Spaces: communal</vt:lpstr>
      <vt:lpstr>Communication:</vt:lpstr>
      <vt:lpstr>Churchsupporthub:</vt:lpstr>
      <vt:lpstr>Core intentions: </vt:lpstr>
      <vt:lpstr>Ideas and resources: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your funeral</dc:title>
  <dc:creator>Sandra</dc:creator>
  <cp:lastModifiedBy>Sandra Millar</cp:lastModifiedBy>
  <cp:revision>458</cp:revision>
  <cp:lastPrinted>2020-04-30T13:56:58Z</cp:lastPrinted>
  <dcterms:created xsi:type="dcterms:W3CDTF">2013-02-21T11:03:38Z</dcterms:created>
  <dcterms:modified xsi:type="dcterms:W3CDTF">2020-11-11T16:01:40Z</dcterms:modified>
</cp:coreProperties>
</file>