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22"/>
  </p:notesMasterIdLst>
  <p:sldIdLst>
    <p:sldId id="772" r:id="rId2"/>
    <p:sldId id="392" r:id="rId3"/>
    <p:sldId id="744" r:id="rId4"/>
    <p:sldId id="750" r:id="rId5"/>
    <p:sldId id="728" r:id="rId6"/>
    <p:sldId id="669" r:id="rId7"/>
    <p:sldId id="746" r:id="rId8"/>
    <p:sldId id="755" r:id="rId9"/>
    <p:sldId id="773" r:id="rId10"/>
    <p:sldId id="774" r:id="rId11"/>
    <p:sldId id="775" r:id="rId12"/>
    <p:sldId id="753" r:id="rId13"/>
    <p:sldId id="740" r:id="rId14"/>
    <p:sldId id="735" r:id="rId15"/>
    <p:sldId id="759" r:id="rId16"/>
    <p:sldId id="721" r:id="rId17"/>
    <p:sldId id="722" r:id="rId18"/>
    <p:sldId id="751" r:id="rId19"/>
    <p:sldId id="761" r:id="rId20"/>
    <p:sldId id="776" r:id="rId21"/>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ndra Millar" initials="SM" lastIdx="1" clrIdx="0">
    <p:extLst>
      <p:ext uri="{19B8F6BF-5375-455C-9EA6-DF929625EA0E}">
        <p15:presenceInfo xmlns:p15="http://schemas.microsoft.com/office/powerpoint/2012/main" userId="ea75aa8dbd99619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763" autoAdjust="0"/>
  </p:normalViewPr>
  <p:slideViewPr>
    <p:cSldViewPr>
      <p:cViewPr varScale="1">
        <p:scale>
          <a:sx n="58" d="100"/>
          <a:sy n="58" d="100"/>
        </p:scale>
        <p:origin x="988" y="36"/>
      </p:cViewPr>
      <p:guideLst>
        <p:guide orient="horz" pos="2160"/>
        <p:guide pos="3840"/>
      </p:guideLst>
    </p:cSldViewPr>
  </p:slideViewPr>
  <p:notesTextViewPr>
    <p:cViewPr>
      <p:scale>
        <a:sx n="3" d="2"/>
        <a:sy n="3" d="2"/>
      </p:scale>
      <p:origin x="0" y="0"/>
    </p:cViewPr>
  </p:notesTextViewPr>
  <p:notesViewPr>
    <p:cSldViewPr>
      <p:cViewPr varScale="1">
        <p:scale>
          <a:sx n="47" d="100"/>
          <a:sy n="47" d="100"/>
        </p:scale>
        <p:origin x="2780" y="36"/>
      </p:cViewPr>
      <p:guideLst>
        <p:guide orient="horz" pos="3156"/>
        <p:guide pos="217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7-03T14:03:23.625" idx="1">
    <p:pos x="10" y="10"/>
    <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US"/>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F5C6565A-C202-4FE0-B749-0032B1E9DEE3}" type="datetimeFigureOut">
              <a:rPr lang="en-US" smtClean="0"/>
              <a:pPr/>
              <a:t>7/7/2020</a:t>
            </a:fld>
            <a:endParaRPr lang="en-US"/>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US"/>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US"/>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BAF3A61C-5928-43DF-BD96-CBF6CF52BAAF}" type="slidenum">
              <a:rPr lang="en-US" smtClean="0"/>
              <a:pPr/>
              <a:t>‹#›</a:t>
            </a:fld>
            <a:endParaRPr lang="en-US"/>
          </a:p>
        </p:txBody>
      </p:sp>
    </p:spTree>
    <p:extLst>
      <p:ext uri="{BB962C8B-B14F-4D97-AF65-F5344CB8AC3E}">
        <p14:creationId xmlns:p14="http://schemas.microsoft.com/office/powerpoint/2010/main" val="3372902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officially start I usually say ‘hello’ and similar things. We will start formally at about 11.03.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3A61C-5928-43DF-BD96-CBF6CF52BA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42465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Talking about both weddings and christenings, the use of creativity even in these restricted times – just needs to be thought through.  Being personal through prayers and gifts – going beyond the expected.   And why smiling in your voice and body is important..</a:t>
            </a:r>
          </a:p>
        </p:txBody>
      </p:sp>
      <p:sp>
        <p:nvSpPr>
          <p:cNvPr id="4" name="Slide Number Placeholder 3"/>
          <p:cNvSpPr>
            <a:spLocks noGrp="1"/>
          </p:cNvSpPr>
          <p:nvPr>
            <p:ph type="sldNum" sz="quarter" idx="5"/>
          </p:nvPr>
        </p:nvSpPr>
        <p:spPr/>
        <p:txBody>
          <a:bodyPr/>
          <a:lstStyle/>
          <a:p>
            <a:fld id="{BAF3A61C-5928-43DF-BD96-CBF6CF52BAAF}" type="slidenum">
              <a:rPr lang="en-US" smtClean="0"/>
              <a:pPr/>
              <a:t>11</a:t>
            </a:fld>
            <a:endParaRPr lang="en-US"/>
          </a:p>
        </p:txBody>
      </p:sp>
    </p:spTree>
    <p:extLst>
      <p:ext uri="{BB962C8B-B14F-4D97-AF65-F5344CB8AC3E}">
        <p14:creationId xmlns:p14="http://schemas.microsoft.com/office/powerpoint/2010/main" val="5389604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Whichever occasion it is all the good work of relationship building, making it special and significant will be lost if we don’t keep in touch afterwards.  Keep up curious conversation, make sure people know next steps, walk alongside, partnerships not dependency  - giving practical ideas. Faith at home…  </a:t>
            </a:r>
          </a:p>
        </p:txBody>
      </p:sp>
      <p:sp>
        <p:nvSpPr>
          <p:cNvPr id="4" name="Slide Number Placeholder 3"/>
          <p:cNvSpPr>
            <a:spLocks noGrp="1"/>
          </p:cNvSpPr>
          <p:nvPr>
            <p:ph type="sldNum" sz="quarter" idx="5"/>
          </p:nvPr>
        </p:nvSpPr>
        <p:spPr/>
        <p:txBody>
          <a:bodyPr/>
          <a:lstStyle/>
          <a:p>
            <a:fld id="{BAF3A61C-5928-43DF-BD96-CBF6CF52BAAF}" type="slidenum">
              <a:rPr lang="en-US" smtClean="0"/>
              <a:pPr/>
              <a:t>12</a:t>
            </a:fld>
            <a:endParaRPr lang="en-US"/>
          </a:p>
        </p:txBody>
      </p:sp>
    </p:spTree>
    <p:extLst>
      <p:ext uri="{BB962C8B-B14F-4D97-AF65-F5344CB8AC3E}">
        <p14:creationId xmlns:p14="http://schemas.microsoft.com/office/powerpoint/2010/main" val="5253809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normAutofit/>
          </a:bodyPr>
          <a:lstStyle/>
          <a:p>
            <a:r>
              <a:rPr lang="en-GB" dirty="0"/>
              <a:t>Finally, although this year we may not have the ceremonies we expected, we are still present in our communities for the people of England at life’s big moments. So are you confident enough to advertise what you do?  Be creative, tell stories, remind people that we are everywhere and there for them whatever happens..  For the day. And all the days to com – bereavement, family life, good times, bad times</a:t>
            </a:r>
          </a:p>
          <a:p>
            <a:endParaRPr lang="en-GB" dirty="0"/>
          </a:p>
        </p:txBody>
      </p:sp>
      <p:sp>
        <p:nvSpPr>
          <p:cNvPr id="4" name="Slide Number Placeholder 3"/>
          <p:cNvSpPr>
            <a:spLocks noGrp="1"/>
          </p:cNvSpPr>
          <p:nvPr>
            <p:ph type="sldNum" sz="quarter" idx="10"/>
          </p:nvPr>
        </p:nvSpPr>
        <p:spPr/>
        <p:txBody>
          <a:bodyPr/>
          <a:lstStyle/>
          <a:p>
            <a:fld id="{BAF3A61C-5928-43DF-BD96-CBF6CF52BAAF}" type="slidenum">
              <a:rPr lang="en-US" smtClean="0"/>
              <a:pPr/>
              <a:t>13</a:t>
            </a:fld>
            <a:endParaRPr lang="en-US"/>
          </a:p>
        </p:txBody>
      </p:sp>
    </p:spTree>
    <p:extLst>
      <p:ext uri="{BB962C8B-B14F-4D97-AF65-F5344CB8AC3E}">
        <p14:creationId xmlns:p14="http://schemas.microsoft.com/office/powerpoint/2010/main" val="16710642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Explaining what’s available </a:t>
            </a:r>
          </a:p>
        </p:txBody>
      </p:sp>
      <p:sp>
        <p:nvSpPr>
          <p:cNvPr id="4" name="Slide Number Placeholder 3"/>
          <p:cNvSpPr>
            <a:spLocks noGrp="1"/>
          </p:cNvSpPr>
          <p:nvPr>
            <p:ph type="sldNum" sz="quarter" idx="5"/>
          </p:nvPr>
        </p:nvSpPr>
        <p:spPr/>
        <p:txBody>
          <a:bodyPr/>
          <a:lstStyle/>
          <a:p>
            <a:fld id="{BAF3A61C-5928-43DF-BD96-CBF6CF52BAAF}" type="slidenum">
              <a:rPr lang="en-US" smtClean="0"/>
              <a:pPr/>
              <a:t>14</a:t>
            </a:fld>
            <a:endParaRPr lang="en-US"/>
          </a:p>
        </p:txBody>
      </p:sp>
    </p:spTree>
    <p:extLst>
      <p:ext uri="{BB962C8B-B14F-4D97-AF65-F5344CB8AC3E}">
        <p14:creationId xmlns:p14="http://schemas.microsoft.com/office/powerpoint/2010/main" val="11148969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AF3A61C-5928-43DF-BD96-CBF6CF52BAAF}" type="slidenum">
              <a:rPr lang="en-US" smtClean="0"/>
              <a:pPr/>
              <a:t>15</a:t>
            </a:fld>
            <a:endParaRPr lang="en-US"/>
          </a:p>
        </p:txBody>
      </p:sp>
    </p:spTree>
    <p:extLst>
      <p:ext uri="{BB962C8B-B14F-4D97-AF65-F5344CB8AC3E}">
        <p14:creationId xmlns:p14="http://schemas.microsoft.com/office/powerpoint/2010/main" val="1665916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This is</a:t>
            </a:r>
            <a:r>
              <a:rPr lang="en-GB" baseline="0" dirty="0"/>
              <a:t> the main place to get help and information, and to share good practice. </a:t>
            </a:r>
            <a:endParaRPr lang="en-GB" dirty="0"/>
          </a:p>
        </p:txBody>
      </p:sp>
      <p:sp>
        <p:nvSpPr>
          <p:cNvPr id="4" name="Slide Number Placeholder 3"/>
          <p:cNvSpPr>
            <a:spLocks noGrp="1"/>
          </p:cNvSpPr>
          <p:nvPr>
            <p:ph type="sldNum" sz="quarter" idx="10"/>
          </p:nvPr>
        </p:nvSpPr>
        <p:spPr/>
        <p:txBody>
          <a:bodyPr/>
          <a:lstStyle/>
          <a:p>
            <a:fld id="{BAF3A61C-5928-43DF-BD96-CBF6CF52BAAF}" type="slidenum">
              <a:rPr lang="en-US" smtClean="0"/>
              <a:pPr/>
              <a:t>16</a:t>
            </a:fld>
            <a:endParaRPr lang="en-US"/>
          </a:p>
        </p:txBody>
      </p:sp>
    </p:spTree>
    <p:extLst>
      <p:ext uri="{BB962C8B-B14F-4D97-AF65-F5344CB8AC3E}">
        <p14:creationId xmlns:p14="http://schemas.microsoft.com/office/powerpoint/2010/main" val="16982292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print hub is where to buy all the materials as well as other resources. Many are free for now.</a:t>
            </a:r>
            <a:endParaRPr lang="en-GB" dirty="0"/>
          </a:p>
        </p:txBody>
      </p:sp>
      <p:sp>
        <p:nvSpPr>
          <p:cNvPr id="4" name="Slide Number Placeholder 3"/>
          <p:cNvSpPr>
            <a:spLocks noGrp="1"/>
          </p:cNvSpPr>
          <p:nvPr>
            <p:ph type="sldNum" sz="quarter" idx="10"/>
          </p:nvPr>
        </p:nvSpPr>
        <p:spPr/>
        <p:txBody>
          <a:bodyPr/>
          <a:lstStyle/>
          <a:p>
            <a:fld id="{CC4A2D56-3360-46FD-89CE-9647D39C9B20}" type="slidenum">
              <a:rPr lang="en-GB" smtClean="0"/>
              <a:t>17</a:t>
            </a:fld>
            <a:endParaRPr lang="en-GB"/>
          </a:p>
        </p:txBody>
      </p:sp>
    </p:spTree>
    <p:extLst>
      <p:ext uri="{BB962C8B-B14F-4D97-AF65-F5344CB8AC3E}">
        <p14:creationId xmlns:p14="http://schemas.microsoft.com/office/powerpoint/2010/main" val="1996813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Tom Pearson will be asking the questions – for me to answer </a:t>
            </a:r>
          </a:p>
        </p:txBody>
      </p:sp>
      <p:sp>
        <p:nvSpPr>
          <p:cNvPr id="4" name="Slide Number Placeholder 3"/>
          <p:cNvSpPr>
            <a:spLocks noGrp="1"/>
          </p:cNvSpPr>
          <p:nvPr>
            <p:ph type="sldNum" sz="quarter" idx="5"/>
          </p:nvPr>
        </p:nvSpPr>
        <p:spPr/>
        <p:txBody>
          <a:bodyPr/>
          <a:lstStyle/>
          <a:p>
            <a:fld id="{BAF3A61C-5928-43DF-BD96-CBF6CF52BAAF}" type="slidenum">
              <a:rPr lang="en-US" smtClean="0"/>
              <a:pPr/>
              <a:t>19</a:t>
            </a:fld>
            <a:endParaRPr lang="en-US"/>
          </a:p>
        </p:txBody>
      </p:sp>
    </p:spTree>
    <p:extLst>
      <p:ext uri="{BB962C8B-B14F-4D97-AF65-F5344CB8AC3E}">
        <p14:creationId xmlns:p14="http://schemas.microsoft.com/office/powerpoint/2010/main" val="42467534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the end slide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AF3A61C-5928-43DF-BD96-CBF6CF52BAAF}"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3504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welcome and introduce myself and the topic, before going through the things we are going to cover.</a:t>
            </a:r>
          </a:p>
        </p:txBody>
      </p:sp>
      <p:sp>
        <p:nvSpPr>
          <p:cNvPr id="4" name="Slide Number Placeholder 3"/>
          <p:cNvSpPr>
            <a:spLocks noGrp="1"/>
          </p:cNvSpPr>
          <p:nvPr>
            <p:ph type="sldNum" sz="quarter" idx="5"/>
          </p:nvPr>
        </p:nvSpPr>
        <p:spPr/>
        <p:txBody>
          <a:bodyPr/>
          <a:lstStyle/>
          <a:p>
            <a:fld id="{BAF3A61C-5928-43DF-BD96-CBF6CF52BAAF}" type="slidenum">
              <a:rPr lang="en-US" smtClean="0"/>
              <a:pPr/>
              <a:t>3</a:t>
            </a:fld>
            <a:endParaRPr lang="en-US"/>
          </a:p>
        </p:txBody>
      </p:sp>
    </p:spTree>
    <p:extLst>
      <p:ext uri="{BB962C8B-B14F-4D97-AF65-F5344CB8AC3E}">
        <p14:creationId xmlns:p14="http://schemas.microsoft.com/office/powerpoint/2010/main" val="400922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will talk about the numbers of ceremonies – and the likely numbers that won’t happen this year. </a:t>
            </a:r>
          </a:p>
          <a:p>
            <a:r>
              <a:rPr lang="en-GB" dirty="0"/>
              <a:t>Then I will explain the difference between warm contacts and wide contacts as I talk about those we have conversations with and those we meet as guests. People will be invited to comment in chat on the questions. I will make a couple of suggestions – such as ‘thank goodness’.. Or ‘how sad’ </a:t>
            </a:r>
          </a:p>
        </p:txBody>
      </p:sp>
      <p:sp>
        <p:nvSpPr>
          <p:cNvPr id="4" name="Slide Number Placeholder 3"/>
          <p:cNvSpPr>
            <a:spLocks noGrp="1"/>
          </p:cNvSpPr>
          <p:nvPr>
            <p:ph type="sldNum" sz="quarter" idx="5"/>
          </p:nvPr>
        </p:nvSpPr>
        <p:spPr/>
        <p:txBody>
          <a:bodyPr/>
          <a:lstStyle/>
          <a:p>
            <a:fld id="{BAF3A61C-5928-43DF-BD96-CBF6CF52BAAF}" type="slidenum">
              <a:rPr lang="en-US" smtClean="0"/>
              <a:pPr/>
              <a:t>4</a:t>
            </a:fld>
            <a:endParaRPr lang="en-US"/>
          </a:p>
        </p:txBody>
      </p:sp>
    </p:spTree>
    <p:extLst>
      <p:ext uri="{BB962C8B-B14F-4D97-AF65-F5344CB8AC3E}">
        <p14:creationId xmlns:p14="http://schemas.microsoft.com/office/powerpoint/2010/main" val="2380127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50888"/>
            <a:ext cx="6678613" cy="3757612"/>
          </a:xfrm>
        </p:spPr>
      </p:sp>
      <p:sp>
        <p:nvSpPr>
          <p:cNvPr id="3" name="Notes Placeholder 2"/>
          <p:cNvSpPr>
            <a:spLocks noGrp="1"/>
          </p:cNvSpPr>
          <p:nvPr>
            <p:ph type="body" idx="1"/>
          </p:nvPr>
        </p:nvSpPr>
        <p:spPr/>
        <p:txBody>
          <a:bodyPr/>
          <a:lstStyle/>
          <a:p>
            <a:r>
              <a:rPr lang="en-US" dirty="0"/>
              <a:t>Talking about the stage we have now reached when people are coming back after the lockdown – how we need at attitude of confident, joyful welcome. Reminder that every context is about safety – not just church. What expectations do we have, and what do those who come to us have?  And what will be same for people – excitement, celebration, marking a life change</a:t>
            </a:r>
          </a:p>
        </p:txBody>
      </p:sp>
      <p:sp>
        <p:nvSpPr>
          <p:cNvPr id="4" name="Slide Number Placeholder 3"/>
          <p:cNvSpPr>
            <a:spLocks noGrp="1"/>
          </p:cNvSpPr>
          <p:nvPr>
            <p:ph type="sldNum" sz="quarter" idx="10"/>
          </p:nvPr>
        </p:nvSpPr>
        <p:spPr/>
        <p:txBody>
          <a:bodyPr/>
          <a:lstStyle/>
          <a:p>
            <a:fld id="{BAF3A61C-5928-43DF-BD96-CBF6CF52BAAF}" type="slidenum">
              <a:rPr lang="en-US" smtClean="0"/>
              <a:pPr/>
              <a:t>5</a:t>
            </a:fld>
            <a:endParaRPr lang="en-US"/>
          </a:p>
        </p:txBody>
      </p:sp>
    </p:spTree>
    <p:extLst>
      <p:ext uri="{BB962C8B-B14F-4D97-AF65-F5344CB8AC3E}">
        <p14:creationId xmlns:p14="http://schemas.microsoft.com/office/powerpoint/2010/main" val="3725907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we go further, talk about this grid, which helps us frame the journey people are on. We want them to journey toward ‘trust and delight’ </a:t>
            </a:r>
          </a:p>
        </p:txBody>
      </p:sp>
      <p:sp>
        <p:nvSpPr>
          <p:cNvPr id="4" name="Slide Number Placeholder 3"/>
          <p:cNvSpPr>
            <a:spLocks noGrp="1"/>
          </p:cNvSpPr>
          <p:nvPr>
            <p:ph type="sldNum" sz="quarter" idx="5"/>
          </p:nvPr>
        </p:nvSpPr>
        <p:spPr/>
        <p:txBody>
          <a:bodyPr/>
          <a:lstStyle/>
          <a:p>
            <a:fld id="{BAF3A61C-5928-43DF-BD96-CBF6CF52BAAF}" type="slidenum">
              <a:rPr lang="en-US" smtClean="0"/>
              <a:pPr/>
              <a:t>6</a:t>
            </a:fld>
            <a:endParaRPr lang="en-US"/>
          </a:p>
        </p:txBody>
      </p:sp>
    </p:spTree>
    <p:extLst>
      <p:ext uri="{BB962C8B-B14F-4D97-AF65-F5344CB8AC3E}">
        <p14:creationId xmlns:p14="http://schemas.microsoft.com/office/powerpoint/2010/main" val="315155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key words people use to describe their special moment is special. So how do we make sure this different experience is still special. Stressing the importance of contact, good information – and listening.</a:t>
            </a:r>
          </a:p>
          <a:p>
            <a:r>
              <a:rPr lang="en-GB" dirty="0"/>
              <a:t>Reinforcing the relationship happens on the day itself </a:t>
            </a:r>
          </a:p>
        </p:txBody>
      </p:sp>
      <p:sp>
        <p:nvSpPr>
          <p:cNvPr id="4" name="Slide Number Placeholder 3"/>
          <p:cNvSpPr>
            <a:spLocks noGrp="1"/>
          </p:cNvSpPr>
          <p:nvPr>
            <p:ph type="sldNum" sz="quarter" idx="5"/>
          </p:nvPr>
        </p:nvSpPr>
        <p:spPr/>
        <p:txBody>
          <a:bodyPr/>
          <a:lstStyle/>
          <a:p>
            <a:fld id="{BAF3A61C-5928-43DF-BD96-CBF6CF52BAAF}" type="slidenum">
              <a:rPr lang="en-US" smtClean="0"/>
              <a:pPr/>
              <a:t>7</a:t>
            </a:fld>
            <a:endParaRPr lang="en-US"/>
          </a:p>
        </p:txBody>
      </p:sp>
    </p:spTree>
    <p:extLst>
      <p:ext uri="{BB962C8B-B14F-4D97-AF65-F5344CB8AC3E}">
        <p14:creationId xmlns:p14="http://schemas.microsoft.com/office/powerpoint/2010/main" val="20020179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other word people use a lot to describe the ceremony or service is the word ‘significant’.. Which is often the best word they have to describe a spiritual feeling or awareness.  I will talk now about three different services in detail – banns, and attendance; the wedding day, and the christening.</a:t>
            </a:r>
          </a:p>
          <a:p>
            <a:r>
              <a:rPr lang="en-GB" dirty="0"/>
              <a:t>Talking about why banns and attendance matter; high levels of anxiety – so contact really matters. Invite and welcome really matters too. </a:t>
            </a:r>
          </a:p>
        </p:txBody>
      </p:sp>
      <p:sp>
        <p:nvSpPr>
          <p:cNvPr id="4" name="Slide Number Placeholder 3"/>
          <p:cNvSpPr>
            <a:spLocks noGrp="1"/>
          </p:cNvSpPr>
          <p:nvPr>
            <p:ph type="sldNum" sz="quarter" idx="5"/>
          </p:nvPr>
        </p:nvSpPr>
        <p:spPr/>
        <p:txBody>
          <a:bodyPr/>
          <a:lstStyle/>
          <a:p>
            <a:fld id="{BAF3A61C-5928-43DF-BD96-CBF6CF52BAAF}" type="slidenum">
              <a:rPr lang="en-US" smtClean="0"/>
              <a:pPr/>
              <a:t>8</a:t>
            </a:fld>
            <a:endParaRPr lang="en-US"/>
          </a:p>
        </p:txBody>
      </p:sp>
    </p:spTree>
    <p:extLst>
      <p:ext uri="{BB962C8B-B14F-4D97-AF65-F5344CB8AC3E}">
        <p14:creationId xmlns:p14="http://schemas.microsoft.com/office/powerpoint/2010/main" val="2920307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are lots of special and significant memories from  a wedding day – but research identifies 3: how you enter, vows, and leaving.  I will talk about the different ways a bride can be accompanied down the aisle; then about the way the vows are special – voice and gesture; also where readings fit in.  Then about music and the practicalities of leaving the space.</a:t>
            </a:r>
          </a:p>
        </p:txBody>
      </p:sp>
      <p:sp>
        <p:nvSpPr>
          <p:cNvPr id="4" name="Slide Number Placeholder 3"/>
          <p:cNvSpPr>
            <a:spLocks noGrp="1"/>
          </p:cNvSpPr>
          <p:nvPr>
            <p:ph type="sldNum" sz="quarter" idx="5"/>
          </p:nvPr>
        </p:nvSpPr>
        <p:spPr/>
        <p:txBody>
          <a:bodyPr/>
          <a:lstStyle/>
          <a:p>
            <a:fld id="{BAF3A61C-5928-43DF-BD96-CBF6CF52BAAF}" type="slidenum">
              <a:rPr lang="en-US" smtClean="0"/>
              <a:pPr/>
              <a:t>9</a:t>
            </a:fld>
            <a:endParaRPr lang="en-US"/>
          </a:p>
        </p:txBody>
      </p:sp>
    </p:spTree>
    <p:extLst>
      <p:ext uri="{BB962C8B-B14F-4D97-AF65-F5344CB8AC3E}">
        <p14:creationId xmlns:p14="http://schemas.microsoft.com/office/powerpoint/2010/main" val="1061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Moving on to christenings – talk about the ‘baptism prep’ stage, how to do this, how to listen to stories now and make connections. The importance of Godparents, and the three most important moments. Practical tips on oil, water and candles as well!</a:t>
            </a:r>
          </a:p>
        </p:txBody>
      </p:sp>
      <p:sp>
        <p:nvSpPr>
          <p:cNvPr id="4" name="Slide Number Placeholder 3"/>
          <p:cNvSpPr>
            <a:spLocks noGrp="1"/>
          </p:cNvSpPr>
          <p:nvPr>
            <p:ph type="sldNum" sz="quarter" idx="5"/>
          </p:nvPr>
        </p:nvSpPr>
        <p:spPr/>
        <p:txBody>
          <a:bodyPr/>
          <a:lstStyle/>
          <a:p>
            <a:fld id="{BAF3A61C-5928-43DF-BD96-CBF6CF52BAAF}" type="slidenum">
              <a:rPr lang="en-US" smtClean="0"/>
              <a:pPr/>
              <a:t>10</a:t>
            </a:fld>
            <a:endParaRPr lang="en-US"/>
          </a:p>
        </p:txBody>
      </p:sp>
    </p:spTree>
    <p:extLst>
      <p:ext uri="{BB962C8B-B14F-4D97-AF65-F5344CB8AC3E}">
        <p14:creationId xmlns:p14="http://schemas.microsoft.com/office/powerpoint/2010/main" val="2597032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562707" y="1371600"/>
            <a:ext cx="109728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F7C6DE1B-D01A-4054-904B-CF0A8C84676D}" type="datetime1">
              <a:rPr lang="en-GB" smtClean="0"/>
              <a:t>07/07/2020</a:t>
            </a:fld>
            <a:endParaRPr lang="en-GB"/>
          </a:p>
        </p:txBody>
      </p:sp>
      <p:sp>
        <p:nvSpPr>
          <p:cNvPr id="17" name="Footer Placeholder 16"/>
          <p:cNvSpPr>
            <a:spLocks noGrp="1"/>
          </p:cNvSpPr>
          <p:nvPr>
            <p:ph type="ftr" sz="quarter" idx="11"/>
          </p:nvPr>
        </p:nvSpPr>
        <p:spPr/>
        <p:txBody>
          <a:bodyPr/>
          <a:lstStyle/>
          <a:p>
            <a:r>
              <a:rPr lang="en-GB"/>
              <a:t>Tweet using the hashtag: #FLC14</a:t>
            </a:r>
          </a:p>
        </p:txBody>
      </p:sp>
      <p:sp>
        <p:nvSpPr>
          <p:cNvPr id="29" name="Slide Number Placeholder 28"/>
          <p:cNvSpPr>
            <a:spLocks noGrp="1"/>
          </p:cNvSpPr>
          <p:nvPr>
            <p:ph type="sldNum" sz="quarter" idx="12"/>
          </p:nvPr>
        </p:nvSpPr>
        <p:spPr/>
        <p:txBody>
          <a:bodyPr/>
          <a:lstStyle/>
          <a:p>
            <a:fld id="{C40E5963-0BF9-4739-9E04-31D58116ED41}" type="slidenum">
              <a:rPr lang="en-GB" smtClean="0"/>
              <a:pPr/>
              <a:t>‹#›</a:t>
            </a:fld>
            <a:endParaRPr lang="en-GB"/>
          </a:p>
        </p:txBody>
      </p:sp>
      <p:sp>
        <p:nvSpPr>
          <p:cNvPr id="9" name="Subtitle 8"/>
          <p:cNvSpPr>
            <a:spLocks noGrp="1"/>
          </p:cNvSpPr>
          <p:nvPr>
            <p:ph type="subTitle" idx="1"/>
          </p:nvPr>
        </p:nvSpPr>
        <p:spPr>
          <a:xfrm>
            <a:off x="1828800" y="3331698"/>
            <a:ext cx="85344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7E18527-BD4D-4775-9A39-A7ED08EE5FFD}" type="datetime1">
              <a:rPr lang="en-GB" smtClean="0"/>
              <a:t>07/07/2020</a:t>
            </a:fld>
            <a:endParaRPr lang="en-GB"/>
          </a:p>
        </p:txBody>
      </p:sp>
      <p:sp>
        <p:nvSpPr>
          <p:cNvPr id="5" name="Footer Placeholder 4"/>
          <p:cNvSpPr>
            <a:spLocks noGrp="1"/>
          </p:cNvSpPr>
          <p:nvPr>
            <p:ph type="ftr" sz="quarter" idx="11"/>
          </p:nvPr>
        </p:nvSpPr>
        <p:spPr/>
        <p:txBody>
          <a:bodyPr/>
          <a:lstStyle/>
          <a:p>
            <a:r>
              <a:rPr lang="en-GB"/>
              <a:t>Tweet using the hashtag: #FLC14</a:t>
            </a:r>
          </a:p>
        </p:txBody>
      </p:sp>
      <p:sp>
        <p:nvSpPr>
          <p:cNvPr id="6" name="Slide Number Placeholder 5"/>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23C84FB-7FB4-49DA-A2CA-F61F4A4899C3}" type="datetime1">
              <a:rPr lang="en-GB" smtClean="0"/>
              <a:t>07/07/2020</a:t>
            </a:fld>
            <a:endParaRPr lang="en-GB"/>
          </a:p>
        </p:txBody>
      </p:sp>
      <p:sp>
        <p:nvSpPr>
          <p:cNvPr id="5" name="Footer Placeholder 4"/>
          <p:cNvSpPr>
            <a:spLocks noGrp="1"/>
          </p:cNvSpPr>
          <p:nvPr>
            <p:ph type="ftr" sz="quarter" idx="11"/>
          </p:nvPr>
        </p:nvSpPr>
        <p:spPr/>
        <p:txBody>
          <a:bodyPr/>
          <a:lstStyle/>
          <a:p>
            <a:r>
              <a:rPr lang="en-GB"/>
              <a:t>Tweet using the hashtag: #FLC14</a:t>
            </a:r>
          </a:p>
        </p:txBody>
      </p:sp>
      <p:sp>
        <p:nvSpPr>
          <p:cNvPr id="6" name="Slide Number Placeholder 5"/>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14385C9-665D-4284-ACF7-8B698E2F4C23}" type="datetime1">
              <a:rPr lang="en-GB" smtClean="0"/>
              <a:t>07/07/2020</a:t>
            </a:fld>
            <a:endParaRPr lang="en-GB"/>
          </a:p>
        </p:txBody>
      </p:sp>
      <p:sp>
        <p:nvSpPr>
          <p:cNvPr id="5" name="Footer Placeholder 4"/>
          <p:cNvSpPr>
            <a:spLocks noGrp="1"/>
          </p:cNvSpPr>
          <p:nvPr>
            <p:ph type="ftr" sz="quarter" idx="11"/>
          </p:nvPr>
        </p:nvSpPr>
        <p:spPr/>
        <p:txBody>
          <a:bodyPr/>
          <a:lstStyle/>
          <a:p>
            <a:r>
              <a:rPr lang="en-GB"/>
              <a:t>Tweet using the hashtag: #FLC14</a:t>
            </a:r>
          </a:p>
        </p:txBody>
      </p:sp>
      <p:sp>
        <p:nvSpPr>
          <p:cNvPr id="6" name="Slide Number Placeholder 5"/>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133600" y="609600"/>
            <a:ext cx="94488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2133600" y="2507786"/>
            <a:ext cx="94488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7C7EE7FA-54F3-402D-AF9A-0B3AF7BCE7D1}" type="datetime1">
              <a:rPr lang="en-GB" smtClean="0"/>
              <a:t>07/07/2020</a:t>
            </a:fld>
            <a:endParaRPr lang="en-GB"/>
          </a:p>
        </p:txBody>
      </p:sp>
      <p:sp>
        <p:nvSpPr>
          <p:cNvPr id="5" name="Footer Placeholder 4"/>
          <p:cNvSpPr>
            <a:spLocks noGrp="1"/>
          </p:cNvSpPr>
          <p:nvPr>
            <p:ph type="ftr" sz="quarter" idx="11"/>
          </p:nvPr>
        </p:nvSpPr>
        <p:spPr/>
        <p:txBody>
          <a:bodyPr/>
          <a:lstStyle/>
          <a:p>
            <a:r>
              <a:rPr lang="en-GB"/>
              <a:t>Tweet using the hashtag: #FLC14</a:t>
            </a:r>
          </a:p>
        </p:txBody>
      </p:sp>
      <p:sp>
        <p:nvSpPr>
          <p:cNvPr id="6" name="Slide Number Placeholder 5"/>
          <p:cNvSpPr>
            <a:spLocks noGrp="1"/>
          </p:cNvSpPr>
          <p:nvPr>
            <p:ph type="sldNum" sz="quarter" idx="12"/>
          </p:nvPr>
        </p:nvSpPr>
        <p:spPr>
          <a:xfrm>
            <a:off x="10566400" y="6416676"/>
            <a:ext cx="1016000" cy="365125"/>
          </a:xfrm>
        </p:spPr>
        <p:txBody>
          <a:bodyPr/>
          <a:lstStyle/>
          <a:p>
            <a:fld id="{C40E5963-0BF9-4739-9E04-31D58116ED4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600201"/>
            <a:ext cx="53848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7888B2D-AA6F-4926-84F1-B7E41B9A7084}" type="datetime1">
              <a:rPr lang="en-GB" smtClean="0"/>
              <a:t>07/07/2020</a:t>
            </a:fld>
            <a:endParaRPr lang="en-GB"/>
          </a:p>
        </p:txBody>
      </p:sp>
      <p:sp>
        <p:nvSpPr>
          <p:cNvPr id="6" name="Footer Placeholder 5"/>
          <p:cNvSpPr>
            <a:spLocks noGrp="1"/>
          </p:cNvSpPr>
          <p:nvPr>
            <p:ph type="ftr" sz="quarter" idx="11"/>
          </p:nvPr>
        </p:nvSpPr>
        <p:spPr/>
        <p:txBody>
          <a:bodyPr/>
          <a:lstStyle/>
          <a:p>
            <a:r>
              <a:rPr lang="en-GB"/>
              <a:t>Tweet using the hashtag: #FLC14</a:t>
            </a:r>
          </a:p>
        </p:txBody>
      </p:sp>
      <p:sp>
        <p:nvSpPr>
          <p:cNvPr id="7" name="Slide Number Placeholder 6"/>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600" y="1535113"/>
            <a:ext cx="5386917"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535113"/>
            <a:ext cx="5389033"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362201"/>
            <a:ext cx="5386917"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362201"/>
            <a:ext cx="5389033"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DE3AE8BA-6F6B-4065-926C-79BA1420BD49}" type="datetime1">
              <a:rPr lang="en-GB" smtClean="0"/>
              <a:t>07/07/2020</a:t>
            </a:fld>
            <a:endParaRPr lang="en-GB"/>
          </a:p>
        </p:txBody>
      </p:sp>
      <p:sp>
        <p:nvSpPr>
          <p:cNvPr id="8" name="Footer Placeholder 7"/>
          <p:cNvSpPr>
            <a:spLocks noGrp="1"/>
          </p:cNvSpPr>
          <p:nvPr>
            <p:ph type="ftr" sz="quarter" idx="11"/>
          </p:nvPr>
        </p:nvSpPr>
        <p:spPr/>
        <p:txBody>
          <a:bodyPr/>
          <a:lstStyle/>
          <a:p>
            <a:r>
              <a:rPr lang="en-GB"/>
              <a:t>Tweet using the hashtag: #FLC14</a:t>
            </a:r>
          </a:p>
        </p:txBody>
      </p:sp>
      <p:sp>
        <p:nvSpPr>
          <p:cNvPr id="9" name="Slide Number Placeholder 8"/>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71B024A-B760-4EA2-9CCB-80C736207331}" type="datetime1">
              <a:rPr lang="en-GB" smtClean="0"/>
              <a:t>07/07/2020</a:t>
            </a:fld>
            <a:endParaRPr lang="en-GB"/>
          </a:p>
        </p:txBody>
      </p:sp>
      <p:sp>
        <p:nvSpPr>
          <p:cNvPr id="4" name="Footer Placeholder 3"/>
          <p:cNvSpPr>
            <a:spLocks noGrp="1"/>
          </p:cNvSpPr>
          <p:nvPr>
            <p:ph type="ftr" sz="quarter" idx="11"/>
          </p:nvPr>
        </p:nvSpPr>
        <p:spPr/>
        <p:txBody>
          <a:bodyPr/>
          <a:lstStyle/>
          <a:p>
            <a:r>
              <a:rPr lang="en-GB"/>
              <a:t>Tweet using the hashtag: #FLC14</a:t>
            </a:r>
          </a:p>
        </p:txBody>
      </p:sp>
      <p:sp>
        <p:nvSpPr>
          <p:cNvPr id="5" name="Slide Number Placeholder 4"/>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609601" y="1524001"/>
            <a:ext cx="4011084"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273051"/>
            <a:ext cx="6815667"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4C30050D-3F32-4E1A-9D47-4AD80ADD7AF1}" type="datetime1">
              <a:rPr lang="en-GB" smtClean="0"/>
              <a:t>07/07/2020</a:t>
            </a:fld>
            <a:endParaRPr lang="en-GB"/>
          </a:p>
        </p:txBody>
      </p:sp>
      <p:sp>
        <p:nvSpPr>
          <p:cNvPr id="6" name="Footer Placeholder 5"/>
          <p:cNvSpPr>
            <a:spLocks noGrp="1"/>
          </p:cNvSpPr>
          <p:nvPr>
            <p:ph type="ftr" sz="quarter" idx="11"/>
          </p:nvPr>
        </p:nvSpPr>
        <p:spPr/>
        <p:txBody>
          <a:bodyPr/>
          <a:lstStyle/>
          <a:p>
            <a:r>
              <a:rPr lang="en-GB"/>
              <a:t>Tweet using the hashtag: #FLC14</a:t>
            </a:r>
          </a:p>
        </p:txBody>
      </p:sp>
      <p:sp>
        <p:nvSpPr>
          <p:cNvPr id="7" name="Slide Number Placeholder 6"/>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38400" y="609600"/>
            <a:ext cx="73152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2438400" y="1831975"/>
            <a:ext cx="73152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438400" y="1166787"/>
            <a:ext cx="73152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06224526-3EBA-4385-B4B4-7AAF2B9F4834}" type="datetime1">
              <a:rPr lang="en-GB" smtClean="0"/>
              <a:t>07/07/2020</a:t>
            </a:fld>
            <a:endParaRPr lang="en-GB"/>
          </a:p>
        </p:txBody>
      </p:sp>
      <p:sp>
        <p:nvSpPr>
          <p:cNvPr id="6" name="Footer Placeholder 5"/>
          <p:cNvSpPr>
            <a:spLocks noGrp="1"/>
          </p:cNvSpPr>
          <p:nvPr>
            <p:ph type="ftr" sz="quarter" idx="11"/>
          </p:nvPr>
        </p:nvSpPr>
        <p:spPr/>
        <p:txBody>
          <a:bodyPr/>
          <a:lstStyle/>
          <a:p>
            <a:r>
              <a:rPr lang="en-GB"/>
              <a:t>Tweet using the hashtag: #FLC14</a:t>
            </a:r>
          </a:p>
        </p:txBody>
      </p:sp>
      <p:sp>
        <p:nvSpPr>
          <p:cNvPr id="7" name="Slide Number Placeholder 6"/>
          <p:cNvSpPr>
            <a:spLocks noGrp="1"/>
          </p:cNvSpPr>
          <p:nvPr>
            <p:ph type="sldNum" sz="quarter" idx="12"/>
          </p:nvPr>
        </p:nvSpPr>
        <p:spPr/>
        <p:txBody>
          <a:bodyPr/>
          <a:lstStyle/>
          <a:p>
            <a:fld id="{C40E5963-0BF9-4739-9E04-31D58116ED41}"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609600" y="1600200"/>
            <a:ext cx="109728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 y="6416676"/>
            <a:ext cx="28448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D79793A5-EF8A-4D58-86DE-A8B26C2DCC84}" type="datetime1">
              <a:rPr lang="en-GB" smtClean="0"/>
              <a:t>07/07/2020</a:t>
            </a:fld>
            <a:endParaRPr lang="en-GB"/>
          </a:p>
        </p:txBody>
      </p:sp>
      <p:sp>
        <p:nvSpPr>
          <p:cNvPr id="3" name="Footer Placeholder 2"/>
          <p:cNvSpPr>
            <a:spLocks noGrp="1"/>
          </p:cNvSpPr>
          <p:nvPr>
            <p:ph type="ftr" sz="quarter" idx="3"/>
          </p:nvPr>
        </p:nvSpPr>
        <p:spPr>
          <a:xfrm>
            <a:off x="4165600" y="6416676"/>
            <a:ext cx="3860800" cy="365125"/>
          </a:xfrm>
          <a:prstGeom prst="rect">
            <a:avLst/>
          </a:prstGeom>
        </p:spPr>
        <p:txBody>
          <a:bodyPr vert="horz" anchor="b"/>
          <a:lstStyle>
            <a:lvl1pPr algn="ctr" eaLnBrk="1" latinLnBrk="0" hangingPunct="1">
              <a:defRPr kumimoji="0" sz="1200">
                <a:solidFill>
                  <a:schemeClr val="tx1">
                    <a:shade val="50000"/>
                  </a:schemeClr>
                </a:solidFill>
              </a:defRPr>
            </a:lvl1pPr>
          </a:lstStyle>
          <a:p>
            <a:r>
              <a:rPr lang="en-GB"/>
              <a:t>Tweet using the hashtag: #FLC14</a:t>
            </a:r>
          </a:p>
        </p:txBody>
      </p:sp>
      <p:sp>
        <p:nvSpPr>
          <p:cNvPr id="23" name="Slide Number Placeholder 22"/>
          <p:cNvSpPr>
            <a:spLocks noGrp="1"/>
          </p:cNvSpPr>
          <p:nvPr>
            <p:ph type="sldNum" sz="quarter" idx="4"/>
          </p:nvPr>
        </p:nvSpPr>
        <p:spPr>
          <a:xfrm>
            <a:off x="10566400" y="6416676"/>
            <a:ext cx="1016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C40E5963-0BF9-4739-9E04-31D58116ED41}"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sldNum="0" hdr="0" ftr="0" dt="0"/>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omments" Target="../comments/comment1.xml"/><Relationship Id="rId5" Type="http://schemas.openxmlformats.org/officeDocument/2006/relationships/image" Target="../media/image6.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13.jpe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22A0E-6CF0-4541-952F-56BF6E6ACD27}"/>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6070EFAA-8D17-4389-B65F-8BD9698074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12192000" cy="6827118"/>
          </a:xfrm>
        </p:spPr>
      </p:pic>
    </p:spTree>
    <p:extLst>
      <p:ext uri="{BB962C8B-B14F-4D97-AF65-F5344CB8AC3E}">
        <p14:creationId xmlns:p14="http://schemas.microsoft.com/office/powerpoint/2010/main" val="3943741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1BDD-6485-4DEB-8974-E5D6D2DB42EC}"/>
              </a:ext>
            </a:extLst>
          </p:cNvPr>
          <p:cNvSpPr>
            <a:spLocks noGrp="1"/>
          </p:cNvSpPr>
          <p:nvPr>
            <p:ph type="title"/>
          </p:nvPr>
        </p:nvSpPr>
        <p:spPr>
          <a:xfrm>
            <a:off x="577180" y="537309"/>
            <a:ext cx="10972800" cy="1143000"/>
          </a:xfrm>
        </p:spPr>
        <p:txBody>
          <a:bodyPr/>
          <a:lstStyle/>
          <a:p>
            <a:pPr algn="l"/>
            <a:r>
              <a:rPr lang="en-GB" b="1" dirty="0">
                <a:solidFill>
                  <a:srgbClr val="002060"/>
                </a:solidFill>
                <a:effectLst/>
              </a:rPr>
              <a:t> </a:t>
            </a:r>
            <a:r>
              <a:rPr lang="en-GB" dirty="0">
                <a:solidFill>
                  <a:srgbClr val="002060"/>
                </a:solidFill>
                <a:effectLst/>
              </a:rPr>
              <a:t>Significant: moments that matter</a:t>
            </a:r>
            <a:endParaRPr lang="en-GB" b="1" dirty="0">
              <a:solidFill>
                <a:srgbClr val="002060"/>
              </a:solidFill>
              <a:effectLst/>
            </a:endParaRPr>
          </a:p>
        </p:txBody>
      </p:sp>
      <p:sp>
        <p:nvSpPr>
          <p:cNvPr id="3" name="Content Placeholder 2">
            <a:extLst>
              <a:ext uri="{FF2B5EF4-FFF2-40B4-BE49-F238E27FC236}">
                <a16:creationId xmlns:a16="http://schemas.microsoft.com/office/drawing/2014/main" id="{B1F58848-1E4B-42C6-8F11-89481F769442}"/>
              </a:ext>
            </a:extLst>
          </p:cNvPr>
          <p:cNvSpPr>
            <a:spLocks noGrp="1"/>
          </p:cNvSpPr>
          <p:nvPr>
            <p:ph idx="1"/>
          </p:nvPr>
        </p:nvSpPr>
        <p:spPr>
          <a:xfrm>
            <a:off x="767408" y="1683147"/>
            <a:ext cx="10972800" cy="4709160"/>
          </a:xfrm>
        </p:spPr>
        <p:txBody>
          <a:bodyPr/>
          <a:lstStyle/>
          <a:p>
            <a:pPr marL="0" indent="0">
              <a:buNone/>
            </a:pPr>
            <a:r>
              <a:rPr lang="en-GB" b="1" dirty="0"/>
              <a:t>The  christening day: </a:t>
            </a:r>
          </a:p>
          <a:p>
            <a:pPr marL="0" indent="0">
              <a:buNone/>
            </a:pPr>
            <a:endParaRPr lang="en-GB" b="1" dirty="0"/>
          </a:p>
          <a:p>
            <a:pPr marL="457200" indent="-457200"/>
            <a:r>
              <a:rPr lang="en-GB" dirty="0"/>
              <a:t>Getting ready -  fears and hopes</a:t>
            </a:r>
          </a:p>
          <a:p>
            <a:pPr marL="457200" indent="-457200"/>
            <a:r>
              <a:rPr lang="en-GB" dirty="0"/>
              <a:t>Special people</a:t>
            </a:r>
          </a:p>
          <a:p>
            <a:pPr marL="457200" indent="-457200"/>
            <a:r>
              <a:rPr lang="en-GB" dirty="0"/>
              <a:t>Special moments – font, prayers, candle</a:t>
            </a:r>
          </a:p>
          <a:p>
            <a:pPr marL="457200" indent="-457200"/>
            <a:endParaRPr lang="en-GB" dirty="0"/>
          </a:p>
          <a:p>
            <a:pPr marL="457200" indent="-457200"/>
            <a:r>
              <a:rPr lang="en-GB" dirty="0"/>
              <a:t>Churchofenglandchristenings.org</a:t>
            </a:r>
          </a:p>
          <a:p>
            <a:pPr marL="0" indent="0">
              <a:buNone/>
            </a:pPr>
            <a:endParaRPr lang="en-GB" b="1" dirty="0"/>
          </a:p>
        </p:txBody>
      </p:sp>
      <p:pic>
        <p:nvPicPr>
          <p:cNvPr id="9" name="Content Placeholder 3">
            <a:extLst>
              <a:ext uri="{FF2B5EF4-FFF2-40B4-BE49-F238E27FC236}">
                <a16:creationId xmlns:a16="http://schemas.microsoft.com/office/drawing/2014/main" id="{93ACC716-F281-41F5-8267-1D49C3E40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12" name="Picture 11">
            <a:extLst>
              <a:ext uri="{FF2B5EF4-FFF2-40B4-BE49-F238E27FC236}">
                <a16:creationId xmlns:a16="http://schemas.microsoft.com/office/drawing/2014/main" id="{8C5834D5-2DE1-4418-BA01-FACCEE9E7E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pic>
        <p:nvPicPr>
          <p:cNvPr id="5" name="Picture 4">
            <a:extLst>
              <a:ext uri="{FF2B5EF4-FFF2-40B4-BE49-F238E27FC236}">
                <a16:creationId xmlns:a16="http://schemas.microsoft.com/office/drawing/2014/main" id="{774ABF86-9B7D-4D62-A17D-EBE5E6A4E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18733" y="4140208"/>
            <a:ext cx="3711703" cy="2470452"/>
          </a:xfrm>
          <a:prstGeom prst="rect">
            <a:avLst/>
          </a:prstGeom>
        </p:spPr>
      </p:pic>
    </p:spTree>
    <p:extLst>
      <p:ext uri="{BB962C8B-B14F-4D97-AF65-F5344CB8AC3E}">
        <p14:creationId xmlns:p14="http://schemas.microsoft.com/office/powerpoint/2010/main" val="36485709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1BDD-6485-4DEB-8974-E5D6D2DB42EC}"/>
              </a:ext>
            </a:extLst>
          </p:cNvPr>
          <p:cNvSpPr>
            <a:spLocks noGrp="1"/>
          </p:cNvSpPr>
          <p:nvPr>
            <p:ph type="title"/>
          </p:nvPr>
        </p:nvSpPr>
        <p:spPr>
          <a:xfrm>
            <a:off x="609600" y="537528"/>
            <a:ext cx="10972800" cy="1143000"/>
          </a:xfrm>
        </p:spPr>
        <p:txBody>
          <a:bodyPr/>
          <a:lstStyle/>
          <a:p>
            <a:pPr algn="l"/>
            <a:r>
              <a:rPr lang="en-GB" b="1" dirty="0">
                <a:solidFill>
                  <a:srgbClr val="002060"/>
                </a:solidFill>
                <a:effectLst/>
              </a:rPr>
              <a:t> </a:t>
            </a:r>
            <a:r>
              <a:rPr lang="en-GB" dirty="0">
                <a:solidFill>
                  <a:srgbClr val="002060"/>
                </a:solidFill>
                <a:effectLst/>
              </a:rPr>
              <a:t>Significant: creativity</a:t>
            </a:r>
            <a:endParaRPr lang="en-GB" b="1" dirty="0">
              <a:solidFill>
                <a:srgbClr val="002060"/>
              </a:solidFill>
              <a:effectLst/>
            </a:endParaRPr>
          </a:p>
        </p:txBody>
      </p:sp>
      <p:sp>
        <p:nvSpPr>
          <p:cNvPr id="3" name="Content Placeholder 2">
            <a:extLst>
              <a:ext uri="{FF2B5EF4-FFF2-40B4-BE49-F238E27FC236}">
                <a16:creationId xmlns:a16="http://schemas.microsoft.com/office/drawing/2014/main" id="{B1F58848-1E4B-42C6-8F11-89481F769442}"/>
              </a:ext>
            </a:extLst>
          </p:cNvPr>
          <p:cNvSpPr>
            <a:spLocks noGrp="1"/>
          </p:cNvSpPr>
          <p:nvPr>
            <p:ph idx="1"/>
          </p:nvPr>
        </p:nvSpPr>
        <p:spPr/>
        <p:txBody>
          <a:bodyPr/>
          <a:lstStyle/>
          <a:p>
            <a:pPr marL="0" indent="0">
              <a:buNone/>
            </a:pPr>
            <a:r>
              <a:rPr lang="en-GB" b="1" dirty="0"/>
              <a:t> </a:t>
            </a:r>
          </a:p>
          <a:p>
            <a:pPr marL="0" indent="0">
              <a:buNone/>
            </a:pPr>
            <a:endParaRPr lang="en-GB" b="1" dirty="0"/>
          </a:p>
          <a:p>
            <a:pPr marL="457200" indent="-457200"/>
            <a:r>
              <a:rPr lang="en-GB" dirty="0"/>
              <a:t>Using space – indoors and outdoors</a:t>
            </a:r>
          </a:p>
          <a:p>
            <a:pPr marL="457200" indent="-457200"/>
            <a:r>
              <a:rPr lang="en-GB" dirty="0"/>
              <a:t> Getting personal </a:t>
            </a:r>
          </a:p>
          <a:p>
            <a:pPr marL="457200" indent="-457200"/>
            <a:r>
              <a:rPr lang="en-GB" dirty="0"/>
              <a:t>Involving guests</a:t>
            </a:r>
          </a:p>
          <a:p>
            <a:pPr marL="457200" indent="-457200"/>
            <a:r>
              <a:rPr lang="en-GB" dirty="0"/>
              <a:t>Body language matters</a:t>
            </a:r>
          </a:p>
          <a:p>
            <a:pPr marL="0" indent="0">
              <a:buNone/>
            </a:pPr>
            <a:endParaRPr lang="en-GB" b="1" dirty="0"/>
          </a:p>
        </p:txBody>
      </p:sp>
      <p:pic>
        <p:nvPicPr>
          <p:cNvPr id="9" name="Content Placeholder 3">
            <a:extLst>
              <a:ext uri="{FF2B5EF4-FFF2-40B4-BE49-F238E27FC236}">
                <a16:creationId xmlns:a16="http://schemas.microsoft.com/office/drawing/2014/main" id="{93ACC716-F281-41F5-8267-1D49C3E40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8" name="Picture 7">
            <a:extLst>
              <a:ext uri="{FF2B5EF4-FFF2-40B4-BE49-F238E27FC236}">
                <a16:creationId xmlns:a16="http://schemas.microsoft.com/office/drawing/2014/main" id="{2AEF2FA2-EE7F-4FCE-B482-0212C209C2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pic>
        <p:nvPicPr>
          <p:cNvPr id="7" name="Picture 6">
            <a:extLst>
              <a:ext uri="{FF2B5EF4-FFF2-40B4-BE49-F238E27FC236}">
                <a16:creationId xmlns:a16="http://schemas.microsoft.com/office/drawing/2014/main" id="{1F2339C0-5054-417E-9F94-98ECDE7348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60096" y="3284984"/>
            <a:ext cx="3230764" cy="3400012"/>
          </a:xfrm>
          <a:prstGeom prst="rect">
            <a:avLst/>
          </a:prstGeom>
        </p:spPr>
      </p:pic>
    </p:spTree>
    <p:extLst>
      <p:ext uri="{BB962C8B-B14F-4D97-AF65-F5344CB8AC3E}">
        <p14:creationId xmlns:p14="http://schemas.microsoft.com/office/powerpoint/2010/main" val="3607389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1BDD-6485-4DEB-8974-E5D6D2DB42EC}"/>
              </a:ext>
            </a:extLst>
          </p:cNvPr>
          <p:cNvSpPr>
            <a:spLocks noGrp="1"/>
          </p:cNvSpPr>
          <p:nvPr>
            <p:ph type="title"/>
          </p:nvPr>
        </p:nvSpPr>
        <p:spPr>
          <a:xfrm>
            <a:off x="767408" y="548640"/>
            <a:ext cx="10972800" cy="1143000"/>
          </a:xfrm>
        </p:spPr>
        <p:txBody>
          <a:bodyPr/>
          <a:lstStyle/>
          <a:p>
            <a:pPr algn="l"/>
            <a:r>
              <a:rPr lang="en-GB" b="1" dirty="0">
                <a:solidFill>
                  <a:srgbClr val="002060"/>
                </a:solidFill>
                <a:effectLst/>
              </a:rPr>
              <a:t>After the day</a:t>
            </a:r>
          </a:p>
        </p:txBody>
      </p:sp>
      <p:sp>
        <p:nvSpPr>
          <p:cNvPr id="3" name="Content Placeholder 2">
            <a:extLst>
              <a:ext uri="{FF2B5EF4-FFF2-40B4-BE49-F238E27FC236}">
                <a16:creationId xmlns:a16="http://schemas.microsoft.com/office/drawing/2014/main" id="{B1F58848-1E4B-42C6-8F11-89481F769442}"/>
              </a:ext>
            </a:extLst>
          </p:cNvPr>
          <p:cNvSpPr>
            <a:spLocks noGrp="1"/>
          </p:cNvSpPr>
          <p:nvPr>
            <p:ph idx="1"/>
          </p:nvPr>
        </p:nvSpPr>
        <p:spPr>
          <a:xfrm>
            <a:off x="609600" y="1772816"/>
            <a:ext cx="10972800" cy="4709160"/>
          </a:xfrm>
        </p:spPr>
        <p:txBody>
          <a:bodyPr/>
          <a:lstStyle/>
          <a:p>
            <a:r>
              <a:rPr lang="en-GB" dirty="0"/>
              <a:t>Keep in touch </a:t>
            </a:r>
          </a:p>
          <a:p>
            <a:r>
              <a:rPr lang="en-GB" dirty="0"/>
              <a:t>Invite and inform</a:t>
            </a:r>
          </a:p>
          <a:p>
            <a:r>
              <a:rPr lang="en-GB" dirty="0"/>
              <a:t>Welcome and include</a:t>
            </a:r>
          </a:p>
          <a:p>
            <a:r>
              <a:rPr lang="en-GB" dirty="0"/>
              <a:t>Walk alongside </a:t>
            </a:r>
          </a:p>
          <a:p>
            <a:r>
              <a:rPr lang="en-GB" dirty="0"/>
              <a:t>How then shall we live?  </a:t>
            </a:r>
          </a:p>
        </p:txBody>
      </p:sp>
      <p:pic>
        <p:nvPicPr>
          <p:cNvPr id="6" name="Content Placeholder 3">
            <a:extLst>
              <a:ext uri="{FF2B5EF4-FFF2-40B4-BE49-F238E27FC236}">
                <a16:creationId xmlns:a16="http://schemas.microsoft.com/office/drawing/2014/main" id="{67AF31FC-620E-4AAE-AA30-45CF790374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9" name="Picture 8">
            <a:extLst>
              <a:ext uri="{FF2B5EF4-FFF2-40B4-BE49-F238E27FC236}">
                <a16:creationId xmlns:a16="http://schemas.microsoft.com/office/drawing/2014/main" id="{3A7CE360-ABA6-4B40-A292-98D7D887CE8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pic>
        <p:nvPicPr>
          <p:cNvPr id="5" name="Picture 4">
            <a:extLst>
              <a:ext uri="{FF2B5EF4-FFF2-40B4-BE49-F238E27FC236}">
                <a16:creationId xmlns:a16="http://schemas.microsoft.com/office/drawing/2014/main" id="{EC29AB3A-4EF8-4A5A-B9E5-97DFEB5B62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1426" y="3077643"/>
            <a:ext cx="4490192" cy="2996952"/>
          </a:xfrm>
          <a:prstGeom prst="rect">
            <a:avLst/>
          </a:prstGeom>
        </p:spPr>
      </p:pic>
    </p:spTree>
    <p:extLst>
      <p:ext uri="{BB962C8B-B14F-4D97-AF65-F5344CB8AC3E}">
        <p14:creationId xmlns:p14="http://schemas.microsoft.com/office/powerpoint/2010/main" val="32695802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5400" y="648072"/>
            <a:ext cx="8229600" cy="940966"/>
          </a:xfrm>
        </p:spPr>
        <p:txBody>
          <a:bodyPr/>
          <a:lstStyle/>
          <a:p>
            <a:pPr algn="l"/>
            <a:r>
              <a:rPr lang="en-GB" dirty="0">
                <a:solidFill>
                  <a:schemeClr val="tx1"/>
                </a:solidFill>
                <a:effectLst/>
              </a:rPr>
              <a:t>Publicity: </a:t>
            </a:r>
          </a:p>
        </p:txBody>
      </p:sp>
      <p:sp>
        <p:nvSpPr>
          <p:cNvPr id="3" name="Content Placeholder 2"/>
          <p:cNvSpPr>
            <a:spLocks noGrp="1"/>
          </p:cNvSpPr>
          <p:nvPr>
            <p:ph idx="1"/>
          </p:nvPr>
        </p:nvSpPr>
        <p:spPr>
          <a:xfrm>
            <a:off x="682080" y="1772816"/>
            <a:ext cx="7848872" cy="4709160"/>
          </a:xfrm>
        </p:spPr>
        <p:txBody>
          <a:bodyPr>
            <a:normAutofit/>
          </a:bodyPr>
          <a:lstStyle/>
          <a:p>
            <a:pPr>
              <a:buNone/>
            </a:pPr>
            <a:r>
              <a:rPr lang="en-GB" sz="3200" dirty="0"/>
              <a:t>What we do – this year, next year</a:t>
            </a:r>
          </a:p>
          <a:p>
            <a:pPr>
              <a:buNone/>
            </a:pPr>
            <a:r>
              <a:rPr lang="en-GB" sz="3200" dirty="0"/>
              <a:t>Websites, social media</a:t>
            </a:r>
          </a:p>
          <a:p>
            <a:pPr>
              <a:buNone/>
            </a:pPr>
            <a:r>
              <a:rPr lang="en-GB" sz="3200" dirty="0"/>
              <a:t>Local media</a:t>
            </a:r>
          </a:p>
          <a:p>
            <a:pPr>
              <a:buNone/>
            </a:pPr>
            <a:r>
              <a:rPr lang="en-GB" sz="3200" dirty="0"/>
              <a:t>For all the days to come..</a:t>
            </a:r>
          </a:p>
        </p:txBody>
      </p:sp>
      <p:pic>
        <p:nvPicPr>
          <p:cNvPr id="7" name="Content Placeholder 3">
            <a:extLst>
              <a:ext uri="{FF2B5EF4-FFF2-40B4-BE49-F238E27FC236}">
                <a16:creationId xmlns:a16="http://schemas.microsoft.com/office/drawing/2014/main" id="{2A075885-33BD-4DA1-BEFB-E8CFCC8D51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9" name="Picture 6">
            <a:extLst>
              <a:ext uri="{FF2B5EF4-FFF2-40B4-BE49-F238E27FC236}">
                <a16:creationId xmlns:a16="http://schemas.microsoft.com/office/drawing/2014/main" id="{2E6EB1B6-9F62-4F62-99AE-A5C2CBD913C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711624" y="5685841"/>
            <a:ext cx="2234511" cy="864096"/>
          </a:xfrm>
          <a:prstGeom prst="rect">
            <a:avLst/>
          </a:prstGeom>
          <a:noFill/>
        </p:spPr>
      </p:pic>
      <p:pic>
        <p:nvPicPr>
          <p:cNvPr id="12" name="Picture 11">
            <a:extLst>
              <a:ext uri="{FF2B5EF4-FFF2-40B4-BE49-F238E27FC236}">
                <a16:creationId xmlns:a16="http://schemas.microsoft.com/office/drawing/2014/main" id="{67A0A824-2D42-41A5-B43F-C55BCFD8C5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40216" y="3861048"/>
            <a:ext cx="3842875" cy="2564904"/>
          </a:xfrm>
          <a:prstGeom prst="rect">
            <a:avLst/>
          </a:prstGeom>
        </p:spPr>
      </p:pic>
    </p:spTree>
    <p:extLst>
      <p:ext uri="{BB962C8B-B14F-4D97-AF65-F5344CB8AC3E}">
        <p14:creationId xmlns:p14="http://schemas.microsoft.com/office/powerpoint/2010/main" val="1528642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D940E1-D3E1-41F1-9AA0-80875309AA0B}"/>
              </a:ext>
            </a:extLst>
          </p:cNvPr>
          <p:cNvSpPr>
            <a:spLocks noGrp="1"/>
          </p:cNvSpPr>
          <p:nvPr>
            <p:ph idx="1"/>
          </p:nvPr>
        </p:nvSpPr>
        <p:spPr>
          <a:xfrm>
            <a:off x="1306377" y="1902467"/>
            <a:ext cx="8229600" cy="4525963"/>
          </a:xfrm>
        </p:spPr>
        <p:txBody>
          <a:bodyPr/>
          <a:lstStyle/>
          <a:p>
            <a:pPr marL="109728" indent="0">
              <a:buNone/>
            </a:pPr>
            <a:r>
              <a:rPr lang="en-GB" dirty="0"/>
              <a:t>A campaign to tell people:</a:t>
            </a:r>
          </a:p>
          <a:p>
            <a:pPr marL="109728" indent="0">
              <a:buNone/>
            </a:pPr>
            <a:endParaRPr lang="en-GB" dirty="0"/>
          </a:p>
          <a:p>
            <a:pPr marL="109728" indent="0">
              <a:buNone/>
            </a:pPr>
            <a:r>
              <a:rPr lang="en-GB" dirty="0"/>
              <a:t>In our communities</a:t>
            </a:r>
          </a:p>
          <a:p>
            <a:pPr marL="109728" indent="0">
              <a:buNone/>
            </a:pPr>
            <a:r>
              <a:rPr lang="en-GB" dirty="0"/>
              <a:t>In our buildings</a:t>
            </a:r>
          </a:p>
          <a:p>
            <a:pPr marL="109728" indent="0">
              <a:buNone/>
            </a:pPr>
            <a:endParaRPr lang="en-GB" dirty="0"/>
          </a:p>
          <a:p>
            <a:pPr marL="109728" indent="0">
              <a:buNone/>
            </a:pPr>
            <a:r>
              <a:rPr lang="en-GB" dirty="0"/>
              <a:t>Banners, information and more.</a:t>
            </a:r>
          </a:p>
        </p:txBody>
      </p:sp>
      <p:sp>
        <p:nvSpPr>
          <p:cNvPr id="3" name="Title 2">
            <a:extLst>
              <a:ext uri="{FF2B5EF4-FFF2-40B4-BE49-F238E27FC236}">
                <a16:creationId xmlns:a16="http://schemas.microsoft.com/office/drawing/2014/main" id="{A8FA6E7D-B76A-45F9-88B4-7DF75CA3DEC0}"/>
              </a:ext>
            </a:extLst>
          </p:cNvPr>
          <p:cNvSpPr>
            <a:spLocks noGrp="1"/>
          </p:cNvSpPr>
          <p:nvPr>
            <p:ph type="title"/>
          </p:nvPr>
        </p:nvSpPr>
        <p:spPr>
          <a:xfrm>
            <a:off x="1306377" y="759467"/>
            <a:ext cx="10972800" cy="1143000"/>
          </a:xfrm>
        </p:spPr>
        <p:txBody>
          <a:bodyPr>
            <a:normAutofit/>
          </a:bodyPr>
          <a:lstStyle/>
          <a:p>
            <a:pPr algn="l"/>
            <a:r>
              <a:rPr lang="en-GB" sz="5400" dirty="0">
                <a:solidFill>
                  <a:schemeClr val="accent5">
                    <a:lumMod val="50000"/>
                  </a:schemeClr>
                </a:solidFill>
                <a:effectLst/>
              </a:rPr>
              <a:t>Just ask</a:t>
            </a:r>
          </a:p>
        </p:txBody>
      </p:sp>
      <p:pic>
        <p:nvPicPr>
          <p:cNvPr id="7" name="Picture 6">
            <a:extLst>
              <a:ext uri="{FF2B5EF4-FFF2-40B4-BE49-F238E27FC236}">
                <a16:creationId xmlns:a16="http://schemas.microsoft.com/office/drawing/2014/main" id="{948AC2CC-862B-4688-83A8-79D74A4126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76778"/>
            <a:ext cx="2339752" cy="1507786"/>
          </a:xfrm>
          <a:prstGeom prst="rect">
            <a:avLst/>
          </a:prstGeom>
        </p:spPr>
      </p:pic>
      <p:pic>
        <p:nvPicPr>
          <p:cNvPr id="8" name="Picture 7">
            <a:extLst>
              <a:ext uri="{FF2B5EF4-FFF2-40B4-BE49-F238E27FC236}">
                <a16:creationId xmlns:a16="http://schemas.microsoft.com/office/drawing/2014/main" id="{FC98DC2C-7683-4BBE-912A-4D2BE2BD54B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6120" y="1083676"/>
            <a:ext cx="1738536" cy="5344571"/>
          </a:xfrm>
          <a:prstGeom prst="rect">
            <a:avLst/>
          </a:prstGeom>
        </p:spPr>
      </p:pic>
      <p:pic>
        <p:nvPicPr>
          <p:cNvPr id="9" name="Picture 8">
            <a:extLst>
              <a:ext uri="{FF2B5EF4-FFF2-40B4-BE49-F238E27FC236}">
                <a16:creationId xmlns:a16="http://schemas.microsoft.com/office/drawing/2014/main" id="{3480A67B-632B-4686-BEC3-5F5C394518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spTree>
    <p:extLst>
      <p:ext uri="{BB962C8B-B14F-4D97-AF65-F5344CB8AC3E}">
        <p14:creationId xmlns:p14="http://schemas.microsoft.com/office/powerpoint/2010/main" val="750528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A54CB-9282-43FE-AAE2-F772F96AB5D3}"/>
              </a:ext>
            </a:extLst>
          </p:cNvPr>
          <p:cNvSpPr>
            <a:spLocks noGrp="1"/>
          </p:cNvSpPr>
          <p:nvPr>
            <p:ph type="title"/>
          </p:nvPr>
        </p:nvSpPr>
        <p:spPr/>
        <p:txBody>
          <a:bodyPr/>
          <a:lstStyle/>
          <a:p>
            <a:pPr algn="l"/>
            <a:r>
              <a:rPr lang="en-GB" dirty="0">
                <a:solidFill>
                  <a:schemeClr val="tx1"/>
                </a:solidFill>
                <a:effectLst/>
              </a:rPr>
              <a:t>Resources:</a:t>
            </a:r>
          </a:p>
        </p:txBody>
      </p:sp>
      <p:sp>
        <p:nvSpPr>
          <p:cNvPr id="3" name="Content Placeholder 2">
            <a:extLst>
              <a:ext uri="{FF2B5EF4-FFF2-40B4-BE49-F238E27FC236}">
                <a16:creationId xmlns:a16="http://schemas.microsoft.com/office/drawing/2014/main" id="{9653C879-6643-4BE2-ADE6-7F1EFA8E94C7}"/>
              </a:ext>
            </a:extLst>
          </p:cNvPr>
          <p:cNvSpPr>
            <a:spLocks noGrp="1"/>
          </p:cNvSpPr>
          <p:nvPr>
            <p:ph idx="1"/>
          </p:nvPr>
        </p:nvSpPr>
        <p:spPr/>
        <p:txBody>
          <a:bodyPr/>
          <a:lstStyle/>
          <a:p>
            <a:r>
              <a:rPr lang="en-GB" dirty="0"/>
              <a:t>Invitations </a:t>
            </a:r>
          </a:p>
          <a:p>
            <a:r>
              <a:rPr lang="en-GB" dirty="0"/>
              <a:t>Cards </a:t>
            </a:r>
          </a:p>
          <a:p>
            <a:r>
              <a:rPr lang="en-GB" dirty="0"/>
              <a:t>Liturgies</a:t>
            </a:r>
          </a:p>
          <a:p>
            <a:r>
              <a:rPr lang="en-GB" dirty="0"/>
              <a:t>Creative ideas </a:t>
            </a:r>
          </a:p>
        </p:txBody>
      </p:sp>
      <p:pic>
        <p:nvPicPr>
          <p:cNvPr id="4" name="Content Placeholder 3">
            <a:extLst>
              <a:ext uri="{FF2B5EF4-FFF2-40B4-BE49-F238E27FC236}">
                <a16:creationId xmlns:a16="http://schemas.microsoft.com/office/drawing/2014/main" id="{EF777BE2-BD93-473E-ABCC-25623F839C8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8" name="Picture 7">
            <a:extLst>
              <a:ext uri="{FF2B5EF4-FFF2-40B4-BE49-F238E27FC236}">
                <a16:creationId xmlns:a16="http://schemas.microsoft.com/office/drawing/2014/main" id="{133AB211-146E-4347-BED3-A6F506EE35D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88088" y="3648721"/>
            <a:ext cx="4171392" cy="2780928"/>
          </a:xfrm>
          <a:prstGeom prst="rect">
            <a:avLst/>
          </a:prstGeom>
        </p:spPr>
      </p:pic>
      <p:pic>
        <p:nvPicPr>
          <p:cNvPr id="7" name="Picture 6">
            <a:extLst>
              <a:ext uri="{FF2B5EF4-FFF2-40B4-BE49-F238E27FC236}">
                <a16:creationId xmlns:a16="http://schemas.microsoft.com/office/drawing/2014/main" id="{5855489B-EB65-49AC-8BF8-C8ECC610D9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46981" y="5702192"/>
            <a:ext cx="1880310" cy="789730"/>
          </a:xfrm>
          <a:prstGeom prst="rect">
            <a:avLst/>
          </a:prstGeom>
        </p:spPr>
      </p:pic>
    </p:spTree>
    <p:extLst>
      <p:ext uri="{BB962C8B-B14F-4D97-AF65-F5344CB8AC3E}">
        <p14:creationId xmlns:p14="http://schemas.microsoft.com/office/powerpoint/2010/main" val="2537971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09313" y="815709"/>
            <a:ext cx="5009705" cy="707886"/>
          </a:xfrm>
          <a:prstGeom prst="rect">
            <a:avLst/>
          </a:prstGeom>
          <a:noFill/>
        </p:spPr>
        <p:txBody>
          <a:bodyPr wrap="none" rtlCol="0">
            <a:spAutoFit/>
          </a:bodyPr>
          <a:lstStyle/>
          <a:p>
            <a:r>
              <a:rPr lang="en-GB" sz="4000" b="1" dirty="0" err="1"/>
              <a:t>ChurchSupportHub</a:t>
            </a:r>
            <a:endParaRPr lang="en-GB" sz="4000" b="1" dirty="0"/>
          </a:p>
        </p:txBody>
      </p:sp>
      <p:sp>
        <p:nvSpPr>
          <p:cNvPr id="2" name="TextBox 1"/>
          <p:cNvSpPr txBox="1"/>
          <p:nvPr/>
        </p:nvSpPr>
        <p:spPr>
          <a:xfrm>
            <a:off x="677953" y="1772816"/>
            <a:ext cx="5256584" cy="2339102"/>
          </a:xfrm>
          <a:prstGeom prst="rect">
            <a:avLst/>
          </a:prstGeom>
          <a:noFill/>
        </p:spPr>
        <p:txBody>
          <a:bodyPr wrap="square" rtlCol="0">
            <a:spAutoFit/>
          </a:bodyPr>
          <a:lstStyle/>
          <a:p>
            <a:pPr marL="457200" indent="-457200">
              <a:buFont typeface="Arial" panose="020B0604020202020204" pitchFamily="34" charset="0"/>
              <a:buChar char="•"/>
            </a:pPr>
            <a:r>
              <a:rPr lang="en-GB" sz="3200" b="1" dirty="0"/>
              <a:t>Information</a:t>
            </a:r>
          </a:p>
          <a:p>
            <a:pPr marL="457200" indent="-457200">
              <a:buFont typeface="Arial" panose="020B0604020202020204" pitchFamily="34" charset="0"/>
              <a:buChar char="•"/>
            </a:pPr>
            <a:r>
              <a:rPr lang="en-GB" sz="3200" b="1" dirty="0"/>
              <a:t>Insights</a:t>
            </a:r>
          </a:p>
          <a:p>
            <a:pPr marL="457200" indent="-457200">
              <a:buFont typeface="Arial" panose="020B0604020202020204" pitchFamily="34" charset="0"/>
              <a:buChar char="•"/>
            </a:pPr>
            <a:r>
              <a:rPr lang="en-GB" sz="3200" b="1" dirty="0"/>
              <a:t>Ideas</a:t>
            </a:r>
          </a:p>
          <a:p>
            <a:pPr marL="457200" indent="-457200">
              <a:buFont typeface="Arial" panose="020B0604020202020204" pitchFamily="34" charset="0"/>
              <a:buChar char="•"/>
            </a:pPr>
            <a:r>
              <a:rPr lang="en-GB" sz="3200" b="1" dirty="0"/>
              <a:t>Downloads</a:t>
            </a:r>
          </a:p>
          <a:p>
            <a:endParaRPr lang="en-GB" dirty="0"/>
          </a:p>
        </p:txBody>
      </p:sp>
      <p:pic>
        <p:nvPicPr>
          <p:cNvPr id="5" name="Picture 4">
            <a:extLst>
              <a:ext uri="{FF2B5EF4-FFF2-40B4-BE49-F238E27FC236}">
                <a16:creationId xmlns:a16="http://schemas.microsoft.com/office/drawing/2014/main" id="{3CD962D8-C80C-4578-9690-E3FC29C517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1344" y="5301207"/>
            <a:ext cx="2339752" cy="1507786"/>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17095EA3-F80B-4F0F-872E-A5D5E24D19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0055" y="1523595"/>
            <a:ext cx="3051614" cy="4293096"/>
          </a:xfrm>
          <a:prstGeom prst="rect">
            <a:avLst/>
          </a:prstGeom>
        </p:spPr>
      </p:pic>
      <p:pic>
        <p:nvPicPr>
          <p:cNvPr id="8" name="Picture 7">
            <a:extLst>
              <a:ext uri="{FF2B5EF4-FFF2-40B4-BE49-F238E27FC236}">
                <a16:creationId xmlns:a16="http://schemas.microsoft.com/office/drawing/2014/main" id="{97BD26F0-938C-4127-B1DD-34EA981774E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66090" y="5773406"/>
            <a:ext cx="1880310" cy="789730"/>
          </a:xfrm>
          <a:prstGeom prst="rect">
            <a:avLst/>
          </a:prstGeom>
        </p:spPr>
      </p:pic>
    </p:spTree>
    <p:extLst>
      <p:ext uri="{BB962C8B-B14F-4D97-AF65-F5344CB8AC3E}">
        <p14:creationId xmlns:p14="http://schemas.microsoft.com/office/powerpoint/2010/main" val="32954366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7408" y="1520785"/>
            <a:ext cx="3888432" cy="2831544"/>
          </a:xfrm>
          <a:prstGeom prst="rect">
            <a:avLst/>
          </a:prstGeom>
          <a:noFill/>
        </p:spPr>
        <p:txBody>
          <a:bodyPr wrap="square" rtlCol="0">
            <a:spAutoFit/>
          </a:bodyPr>
          <a:lstStyle/>
          <a:p>
            <a:pPr marL="342900" indent="-342900">
              <a:buFont typeface="Arial" panose="020B0604020202020204" pitchFamily="34" charset="0"/>
              <a:buChar char="•"/>
            </a:pPr>
            <a:r>
              <a:rPr lang="en-GB" sz="3200" dirty="0"/>
              <a:t>An online shop</a:t>
            </a:r>
          </a:p>
          <a:p>
            <a:pPr marL="342900" indent="-342900">
              <a:buFont typeface="Arial" panose="020B0604020202020204" pitchFamily="34" charset="0"/>
              <a:buChar char="•"/>
            </a:pPr>
            <a:r>
              <a:rPr lang="en-GB" sz="3200" dirty="0"/>
              <a:t>Choose</a:t>
            </a:r>
          </a:p>
          <a:p>
            <a:pPr marL="342900" indent="-342900">
              <a:buFont typeface="Arial" panose="020B0604020202020204" pitchFamily="34" charset="0"/>
              <a:buChar char="•"/>
            </a:pPr>
            <a:r>
              <a:rPr lang="en-GB" sz="3200" dirty="0"/>
              <a:t>Order</a:t>
            </a:r>
          </a:p>
          <a:p>
            <a:pPr marL="342900" indent="-342900">
              <a:buFont typeface="Arial" panose="020B0604020202020204" pitchFamily="34" charset="0"/>
              <a:buChar char="•"/>
            </a:pPr>
            <a:r>
              <a:rPr lang="en-GB" sz="3200" dirty="0"/>
              <a:t>Customise</a:t>
            </a:r>
          </a:p>
          <a:p>
            <a:pPr marL="342900" indent="-342900">
              <a:buFont typeface="Arial" panose="020B0604020202020204" pitchFamily="34" charset="0"/>
              <a:buChar char="•"/>
            </a:pPr>
            <a:r>
              <a:rPr lang="en-GB" sz="3200" dirty="0"/>
              <a:t>Delivered</a:t>
            </a:r>
          </a:p>
          <a:p>
            <a:endParaRPr lang="en-GB"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56040" y="1426625"/>
            <a:ext cx="2952328" cy="4004750"/>
          </a:xfrm>
          <a:prstGeom prst="rect">
            <a:avLst/>
          </a:prstGeom>
        </p:spPr>
      </p:pic>
      <p:pic>
        <p:nvPicPr>
          <p:cNvPr id="6" name="Picture 5">
            <a:extLst>
              <a:ext uri="{FF2B5EF4-FFF2-40B4-BE49-F238E27FC236}">
                <a16:creationId xmlns:a16="http://schemas.microsoft.com/office/drawing/2014/main" id="{582F35ED-FA5F-4070-A774-CB8B4BCD6EA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5170071"/>
            <a:ext cx="2339752" cy="1507786"/>
          </a:xfrm>
          <a:prstGeom prst="rect">
            <a:avLst/>
          </a:prstGeom>
        </p:spPr>
      </p:pic>
      <p:sp>
        <p:nvSpPr>
          <p:cNvPr id="11" name="Title 1">
            <a:extLst>
              <a:ext uri="{FF2B5EF4-FFF2-40B4-BE49-F238E27FC236}">
                <a16:creationId xmlns:a16="http://schemas.microsoft.com/office/drawing/2014/main" id="{19D6E418-D79F-45AE-B80F-F2580EEE2F82}"/>
              </a:ext>
            </a:extLst>
          </p:cNvPr>
          <p:cNvSpPr>
            <a:spLocks noGrp="1"/>
          </p:cNvSpPr>
          <p:nvPr>
            <p:ph type="title"/>
          </p:nvPr>
        </p:nvSpPr>
        <p:spPr>
          <a:xfrm>
            <a:off x="609600" y="274638"/>
            <a:ext cx="10972800" cy="1143000"/>
          </a:xfrm>
        </p:spPr>
        <p:txBody>
          <a:bodyPr/>
          <a:lstStyle/>
          <a:p>
            <a:pPr algn="l"/>
            <a:r>
              <a:rPr lang="en-GB" dirty="0" err="1">
                <a:solidFill>
                  <a:schemeClr val="tx1"/>
                </a:solidFill>
                <a:effectLst/>
              </a:rPr>
              <a:t>ChurchPrintHub</a:t>
            </a:r>
            <a:r>
              <a:rPr lang="en-GB" dirty="0">
                <a:solidFill>
                  <a:schemeClr val="tx1"/>
                </a:solidFill>
                <a:effectLst/>
              </a:rPr>
              <a:t>: </a:t>
            </a:r>
          </a:p>
        </p:txBody>
      </p:sp>
      <p:pic>
        <p:nvPicPr>
          <p:cNvPr id="7" name="Picture 6">
            <a:extLst>
              <a:ext uri="{FF2B5EF4-FFF2-40B4-BE49-F238E27FC236}">
                <a16:creationId xmlns:a16="http://schemas.microsoft.com/office/drawing/2014/main" id="{11B6E057-295C-4022-8C9C-B103296570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51584" y="5589240"/>
            <a:ext cx="1880310" cy="789730"/>
          </a:xfrm>
          <a:prstGeom prst="rect">
            <a:avLst/>
          </a:prstGeom>
        </p:spPr>
      </p:pic>
    </p:spTree>
    <p:extLst>
      <p:ext uri="{BB962C8B-B14F-4D97-AF65-F5344CB8AC3E}">
        <p14:creationId xmlns:p14="http://schemas.microsoft.com/office/powerpoint/2010/main" val="357738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nodePh="1">
                                  <p:stCondLst>
                                    <p:cond delay="0"/>
                                  </p:stCondLst>
                                  <p:endCondLst>
                                    <p:cond evt="begin" delay="0">
                                      <p:tn val="5"/>
                                    </p:cond>
                                  </p:end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8" dur="75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82B53-60E3-465A-A5AA-B894181A3A4A}"/>
              </a:ext>
            </a:extLst>
          </p:cNvPr>
          <p:cNvSpPr>
            <a:spLocks noGrp="1"/>
          </p:cNvSpPr>
          <p:nvPr>
            <p:ph type="title"/>
          </p:nvPr>
        </p:nvSpPr>
        <p:spPr/>
        <p:txBody>
          <a:bodyPr/>
          <a:lstStyle/>
          <a:p>
            <a:pPr algn="l"/>
            <a:r>
              <a:rPr lang="en-GB" dirty="0">
                <a:solidFill>
                  <a:schemeClr val="tx1"/>
                </a:solidFill>
                <a:effectLst/>
              </a:rPr>
              <a:t>Come back after: a future concern</a:t>
            </a:r>
          </a:p>
        </p:txBody>
      </p:sp>
      <p:sp>
        <p:nvSpPr>
          <p:cNvPr id="3" name="Content Placeholder 2">
            <a:extLst>
              <a:ext uri="{FF2B5EF4-FFF2-40B4-BE49-F238E27FC236}">
                <a16:creationId xmlns:a16="http://schemas.microsoft.com/office/drawing/2014/main" id="{453EBFC3-E386-469F-84A6-72D5C4AE2393}"/>
              </a:ext>
            </a:extLst>
          </p:cNvPr>
          <p:cNvSpPr>
            <a:spLocks noGrp="1"/>
          </p:cNvSpPr>
          <p:nvPr>
            <p:ph idx="1"/>
          </p:nvPr>
        </p:nvSpPr>
        <p:spPr>
          <a:xfrm>
            <a:off x="1199456" y="1428760"/>
            <a:ext cx="9158808" cy="4709160"/>
          </a:xfrm>
        </p:spPr>
        <p:txBody>
          <a:bodyPr/>
          <a:lstStyle/>
          <a:p>
            <a:r>
              <a:rPr lang="en-GB" dirty="0"/>
              <a:t>Impact– reflect on who is affected</a:t>
            </a:r>
          </a:p>
          <a:p>
            <a:r>
              <a:rPr lang="en-GB" dirty="0"/>
              <a:t>Special – build relationship</a:t>
            </a:r>
          </a:p>
          <a:p>
            <a:r>
              <a:rPr lang="en-GB" dirty="0"/>
              <a:t>Significant – focus on the moments</a:t>
            </a:r>
          </a:p>
          <a:p>
            <a:r>
              <a:rPr lang="en-GB" dirty="0"/>
              <a:t>Connect – keep in touch </a:t>
            </a:r>
          </a:p>
          <a:p>
            <a:r>
              <a:rPr lang="en-GB" dirty="0"/>
              <a:t>Resources – be aware </a:t>
            </a:r>
          </a:p>
          <a:p>
            <a:r>
              <a:rPr lang="en-GB" dirty="0"/>
              <a:t>Publicise – have confidence</a:t>
            </a:r>
          </a:p>
        </p:txBody>
      </p:sp>
      <p:pic>
        <p:nvPicPr>
          <p:cNvPr id="6" name="Content Placeholder 3">
            <a:extLst>
              <a:ext uri="{FF2B5EF4-FFF2-40B4-BE49-F238E27FC236}">
                <a16:creationId xmlns:a16="http://schemas.microsoft.com/office/drawing/2014/main" id="{ABF278D7-BF93-4326-8460-8A4A548EE6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7" name="Picture 6">
            <a:extLst>
              <a:ext uri="{FF2B5EF4-FFF2-40B4-BE49-F238E27FC236}">
                <a16:creationId xmlns:a16="http://schemas.microsoft.com/office/drawing/2014/main" id="{0434775F-437A-417D-AD55-004BCB8841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1584" y="5793632"/>
            <a:ext cx="1880310" cy="789730"/>
          </a:xfrm>
          <a:prstGeom prst="rect">
            <a:avLst/>
          </a:prstGeom>
        </p:spPr>
      </p:pic>
      <p:pic>
        <p:nvPicPr>
          <p:cNvPr id="8" name="Picture 7">
            <a:extLst>
              <a:ext uri="{FF2B5EF4-FFF2-40B4-BE49-F238E27FC236}">
                <a16:creationId xmlns:a16="http://schemas.microsoft.com/office/drawing/2014/main" id="{90A64066-F593-41B3-8C17-BB9E753F4DE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7752" y="3802434"/>
            <a:ext cx="4166534" cy="2780928"/>
          </a:xfrm>
          <a:prstGeom prst="rect">
            <a:avLst/>
          </a:prstGeom>
        </p:spPr>
      </p:pic>
    </p:spTree>
    <p:extLst>
      <p:ext uri="{BB962C8B-B14F-4D97-AF65-F5344CB8AC3E}">
        <p14:creationId xmlns:p14="http://schemas.microsoft.com/office/powerpoint/2010/main" val="1641142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8C1D-582C-4A43-89B7-1F2447F91F33}"/>
              </a:ext>
            </a:extLst>
          </p:cNvPr>
          <p:cNvSpPr>
            <a:spLocks noGrp="1"/>
          </p:cNvSpPr>
          <p:nvPr>
            <p:ph type="title"/>
          </p:nvPr>
        </p:nvSpPr>
        <p:spPr/>
        <p:txBody>
          <a:bodyPr>
            <a:normAutofit/>
          </a:bodyPr>
          <a:lstStyle/>
          <a:p>
            <a:pPr algn="l"/>
            <a:r>
              <a:rPr lang="en-GB" sz="4400" dirty="0">
                <a:solidFill>
                  <a:srgbClr val="002060"/>
                </a:solidFill>
                <a:effectLst/>
              </a:rPr>
              <a:t>Questions</a:t>
            </a:r>
          </a:p>
        </p:txBody>
      </p:sp>
      <p:pic>
        <p:nvPicPr>
          <p:cNvPr id="13" name="Content Placeholder 12">
            <a:extLst>
              <a:ext uri="{FF2B5EF4-FFF2-40B4-BE49-F238E27FC236}">
                <a16:creationId xmlns:a16="http://schemas.microsoft.com/office/drawing/2014/main" id="{436AC7A8-8A6B-4358-A396-0F40F780241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143672" y="1844824"/>
            <a:ext cx="5686696" cy="3796438"/>
          </a:xfrm>
        </p:spPr>
      </p:pic>
      <p:pic>
        <p:nvPicPr>
          <p:cNvPr id="4" name="Picture 3">
            <a:extLst>
              <a:ext uri="{FF2B5EF4-FFF2-40B4-BE49-F238E27FC236}">
                <a16:creationId xmlns:a16="http://schemas.microsoft.com/office/drawing/2014/main" id="{201E53DA-89F7-4133-B34B-F43830CD0B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336" y="5949280"/>
            <a:ext cx="1880310" cy="789730"/>
          </a:xfrm>
          <a:prstGeom prst="rect">
            <a:avLst/>
          </a:prstGeom>
        </p:spPr>
      </p:pic>
    </p:spTree>
    <p:extLst>
      <p:ext uri="{BB962C8B-B14F-4D97-AF65-F5344CB8AC3E}">
        <p14:creationId xmlns:p14="http://schemas.microsoft.com/office/powerpoint/2010/main" val="1184099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36DF8-E3F4-47A0-8382-ACB197ACC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139"/>
            <a:ext cx="12192000" cy="7200800"/>
          </a:xfrm>
          <a:prstGeom prst="rect">
            <a:avLst/>
          </a:prstGeom>
        </p:spPr>
      </p:pic>
      <p:sp>
        <p:nvSpPr>
          <p:cNvPr id="8" name="Title 1"/>
          <p:cNvSpPr txBox="1">
            <a:spLocks/>
          </p:cNvSpPr>
          <p:nvPr/>
        </p:nvSpPr>
        <p:spPr>
          <a:xfrm>
            <a:off x="23639" y="3717032"/>
            <a:ext cx="8280920" cy="3312368"/>
          </a:xfrm>
          <a:prstGeom prst="rect">
            <a:avLst/>
          </a:prstGeom>
          <a:noFill/>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8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rPr>
              <a:t>Come back after: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rPr>
              <a:t>Weddings and Christenings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rPr>
              <a:t>Welcome to this webinar</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rPr>
              <a:t>11.00 – 12.00 pm  </a:t>
            </a:r>
            <a:r>
              <a:rPr lang="en-GB" sz="2800" dirty="0">
                <a:solidFill>
                  <a:schemeClr val="accent5">
                    <a:lumMod val="50000"/>
                  </a:schemeClr>
                </a:solidFill>
                <a:effectLst/>
                <a:latin typeface="Gill Sans MT" panose="020B0502020104020203" pitchFamily="34" charset="0"/>
              </a:rPr>
              <a:t>Tuesday 9</a:t>
            </a:r>
            <a:r>
              <a:rPr lang="en-GB" sz="2800" baseline="30000" dirty="0">
                <a:solidFill>
                  <a:schemeClr val="accent5">
                    <a:lumMod val="50000"/>
                  </a:schemeClr>
                </a:solidFill>
                <a:effectLst/>
                <a:latin typeface="Gill Sans MT" panose="020B0502020104020203" pitchFamily="34" charset="0"/>
              </a:rPr>
              <a:t>th</a:t>
            </a:r>
            <a:r>
              <a:rPr lang="en-GB" sz="2800" dirty="0">
                <a:solidFill>
                  <a:schemeClr val="accent5">
                    <a:lumMod val="50000"/>
                  </a:schemeClr>
                </a:solidFill>
                <a:effectLst/>
                <a:latin typeface="Gill Sans MT" panose="020B0502020104020203" pitchFamily="34" charset="0"/>
              </a:rPr>
              <a:t> May</a:t>
            </a:r>
            <a:r>
              <a:rPr kumimoji="0" lang="en-GB" sz="28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rPr>
              <a:t> 2020</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28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rPr>
              <a:t>with Canon Sandra Millar Head of Life Events </a:t>
            </a:r>
          </a:p>
        </p:txBody>
      </p:sp>
      <p:pic>
        <p:nvPicPr>
          <p:cNvPr id="5" name="Picture 4">
            <a:extLst>
              <a:ext uri="{FF2B5EF4-FFF2-40B4-BE49-F238E27FC236}">
                <a16:creationId xmlns:a16="http://schemas.microsoft.com/office/drawing/2014/main" id="{33E80035-A988-4878-A1A1-5EC9702F0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00"/>
            <a:ext cx="2339752" cy="1507786"/>
          </a:xfrm>
          <a:prstGeom prst="rect">
            <a:avLst/>
          </a:prstGeom>
        </p:spPr>
      </p:pic>
    </p:spTree>
    <p:extLst>
      <p:ext uri="{BB962C8B-B14F-4D97-AF65-F5344CB8AC3E}">
        <p14:creationId xmlns:p14="http://schemas.microsoft.com/office/powerpoint/2010/main" val="3682043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536DF8-E3F4-47A0-8382-ACB197ACC7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33139"/>
            <a:ext cx="12192000" cy="7200800"/>
          </a:xfrm>
          <a:prstGeom prst="rect">
            <a:avLst/>
          </a:prstGeom>
        </p:spPr>
      </p:pic>
      <p:sp>
        <p:nvSpPr>
          <p:cNvPr id="8" name="Title 1"/>
          <p:cNvSpPr txBox="1">
            <a:spLocks/>
          </p:cNvSpPr>
          <p:nvPr/>
        </p:nvSpPr>
        <p:spPr>
          <a:xfrm>
            <a:off x="23638" y="3717032"/>
            <a:ext cx="9240713" cy="3312368"/>
          </a:xfrm>
          <a:prstGeom prst="rect">
            <a:avLst/>
          </a:prstGeom>
          <a:noFill/>
        </p:spPr>
        <p:txBody>
          <a:bodyPr vert="horz" anchor="ctr">
            <a:noAutofit/>
            <a:scene3d>
              <a:camera prst="orthographicFront"/>
              <a:lightRig rig="soft" dir="t">
                <a:rot lat="0" lon="0" rev="16800000"/>
              </a:lightRig>
            </a:scene3d>
            <a:sp3d prstMaterial="softEdge">
              <a:bevelT w="38100" h="38100"/>
            </a:sp3d>
          </a:bodyPr>
          <a:lst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rPr>
              <a:t>Thank you  and k</a:t>
            </a:r>
            <a:r>
              <a:rPr lang="en-GB" sz="4000" dirty="0" err="1">
                <a:solidFill>
                  <a:schemeClr val="accent5">
                    <a:lumMod val="50000"/>
                  </a:schemeClr>
                </a:solidFill>
                <a:effectLst/>
                <a:latin typeface="Gill Sans MT" panose="020B0502020104020203" pitchFamily="34" charset="0"/>
              </a:rPr>
              <a:t>eep</a:t>
            </a:r>
            <a:r>
              <a:rPr lang="en-GB" sz="4000" dirty="0">
                <a:solidFill>
                  <a:schemeClr val="accent5">
                    <a:lumMod val="50000"/>
                  </a:schemeClr>
                </a:solidFill>
                <a:effectLst/>
                <a:latin typeface="Gill Sans MT" panose="020B0502020104020203" pitchFamily="34" charset="0"/>
              </a:rPr>
              <a:t> in touch</a:t>
            </a:r>
          </a:p>
          <a:p>
            <a:pPr marL="0" marR="0" lvl="0" indent="0" algn="ctr" defTabSz="914400" rtl="0" eaLnBrk="1" fontAlgn="auto" latinLnBrk="0" hangingPunct="1">
              <a:lnSpc>
                <a:spcPct val="100000"/>
              </a:lnSpc>
              <a:spcBef>
                <a:spcPct val="0"/>
              </a:spcBef>
              <a:spcAft>
                <a:spcPts val="0"/>
              </a:spcAft>
              <a:buClrTx/>
              <a:buSzTx/>
              <a:buFontTx/>
              <a:buNone/>
              <a:tabLst/>
              <a:defRPr/>
            </a:pPr>
            <a:r>
              <a:rPr lang="en-GB" sz="4000" dirty="0">
                <a:solidFill>
                  <a:schemeClr val="accent5">
                    <a:lumMod val="50000"/>
                  </a:schemeClr>
                </a:solidFill>
                <a:effectLst/>
                <a:latin typeface="Gill Sans MT" panose="020B0502020104020203" pitchFamily="34" charset="0"/>
              </a:rPr>
              <a:t>Sandra.Millar@churchofengland.org</a:t>
            </a:r>
            <a:endParaRPr kumimoji="0" lang="en-GB" sz="4000" i="0" u="none" strike="noStrike" kern="1200" cap="none" spc="0" normalizeH="0" baseline="0" noProof="0" dirty="0">
              <a:ln w="6350">
                <a:noFill/>
              </a:ln>
              <a:solidFill>
                <a:schemeClr val="accent5">
                  <a:lumMod val="50000"/>
                </a:schemeClr>
              </a:solidFill>
              <a:effectLst/>
              <a:uLnTx/>
              <a:uFillTx/>
              <a:latin typeface="Gill Sans MT" panose="020B0502020104020203" pitchFamily="34" charset="0"/>
              <a:ea typeface="+mj-ea"/>
              <a:cs typeface="+mj-cs"/>
            </a:endParaRPr>
          </a:p>
        </p:txBody>
      </p:sp>
      <p:pic>
        <p:nvPicPr>
          <p:cNvPr id="5" name="Picture 4">
            <a:extLst>
              <a:ext uri="{FF2B5EF4-FFF2-40B4-BE49-F238E27FC236}">
                <a16:creationId xmlns:a16="http://schemas.microsoft.com/office/drawing/2014/main" id="{33E80035-A988-4878-A1A1-5EC9702F0E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71400"/>
            <a:ext cx="2339752" cy="1507786"/>
          </a:xfrm>
          <a:prstGeom prst="rect">
            <a:avLst/>
          </a:prstGeom>
        </p:spPr>
      </p:pic>
      <p:pic>
        <p:nvPicPr>
          <p:cNvPr id="6" name="Picture 5">
            <a:extLst>
              <a:ext uri="{FF2B5EF4-FFF2-40B4-BE49-F238E27FC236}">
                <a16:creationId xmlns:a16="http://schemas.microsoft.com/office/drawing/2014/main" id="{FF804E94-B1C4-47EE-9E61-EB66755A11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91" y="1124744"/>
            <a:ext cx="1880310" cy="789730"/>
          </a:xfrm>
          <a:prstGeom prst="rect">
            <a:avLst/>
          </a:prstGeom>
        </p:spPr>
      </p:pic>
    </p:spTree>
    <p:extLst>
      <p:ext uri="{BB962C8B-B14F-4D97-AF65-F5344CB8AC3E}">
        <p14:creationId xmlns:p14="http://schemas.microsoft.com/office/powerpoint/2010/main" val="13296688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E874BEE-A532-4853-8B73-6BEEB1E91E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00999" y="5754991"/>
            <a:ext cx="1880310" cy="789730"/>
          </a:xfrm>
          <a:prstGeom prst="rect">
            <a:avLst/>
          </a:prstGeom>
        </p:spPr>
      </p:pic>
      <p:sp>
        <p:nvSpPr>
          <p:cNvPr id="2" name="Title 1">
            <a:extLst>
              <a:ext uri="{FF2B5EF4-FFF2-40B4-BE49-F238E27FC236}">
                <a16:creationId xmlns:a16="http://schemas.microsoft.com/office/drawing/2014/main" id="{B9682B53-60E3-465A-A5AA-B894181A3A4A}"/>
              </a:ext>
            </a:extLst>
          </p:cNvPr>
          <p:cNvSpPr>
            <a:spLocks noGrp="1"/>
          </p:cNvSpPr>
          <p:nvPr>
            <p:ph type="title"/>
          </p:nvPr>
        </p:nvSpPr>
        <p:spPr>
          <a:xfrm>
            <a:off x="609600" y="340291"/>
            <a:ext cx="10972800" cy="1143000"/>
          </a:xfrm>
        </p:spPr>
        <p:txBody>
          <a:bodyPr/>
          <a:lstStyle/>
          <a:p>
            <a:pPr algn="l"/>
            <a:r>
              <a:rPr lang="en-GB" dirty="0">
                <a:solidFill>
                  <a:schemeClr val="tx1"/>
                </a:solidFill>
                <a:effectLst/>
              </a:rPr>
              <a:t>What we will cover: </a:t>
            </a:r>
          </a:p>
        </p:txBody>
      </p:sp>
      <p:sp>
        <p:nvSpPr>
          <p:cNvPr id="3" name="Content Placeholder 2">
            <a:extLst>
              <a:ext uri="{FF2B5EF4-FFF2-40B4-BE49-F238E27FC236}">
                <a16:creationId xmlns:a16="http://schemas.microsoft.com/office/drawing/2014/main" id="{453EBFC3-E386-469F-84A6-72D5C4AE2393}"/>
              </a:ext>
            </a:extLst>
          </p:cNvPr>
          <p:cNvSpPr>
            <a:spLocks noGrp="1"/>
          </p:cNvSpPr>
          <p:nvPr>
            <p:ph idx="1"/>
          </p:nvPr>
        </p:nvSpPr>
        <p:spPr>
          <a:xfrm>
            <a:off x="1199456" y="1428760"/>
            <a:ext cx="9158808" cy="4709160"/>
          </a:xfrm>
        </p:spPr>
        <p:txBody>
          <a:bodyPr/>
          <a:lstStyle/>
          <a:p>
            <a:r>
              <a:rPr lang="en-GB" dirty="0"/>
              <a:t>Impact and scope</a:t>
            </a:r>
          </a:p>
          <a:p>
            <a:r>
              <a:rPr lang="en-GB" dirty="0"/>
              <a:t>Making it special – relationships</a:t>
            </a:r>
          </a:p>
          <a:p>
            <a:r>
              <a:rPr lang="en-GB" dirty="0"/>
              <a:t>Making it significant – moments that matter </a:t>
            </a:r>
          </a:p>
          <a:p>
            <a:pPr marL="137160" indent="0">
              <a:buNone/>
            </a:pPr>
            <a:r>
              <a:rPr lang="en-GB" dirty="0"/>
              <a:t>             banns </a:t>
            </a:r>
          </a:p>
          <a:p>
            <a:pPr marL="137160" indent="0">
              <a:buNone/>
            </a:pPr>
            <a:r>
              <a:rPr lang="en-GB" dirty="0"/>
              <a:t>             wedding</a:t>
            </a:r>
          </a:p>
          <a:p>
            <a:pPr marL="137160" indent="0">
              <a:buNone/>
            </a:pPr>
            <a:r>
              <a:rPr lang="en-GB" dirty="0"/>
              <a:t>             christening</a:t>
            </a:r>
          </a:p>
          <a:p>
            <a:r>
              <a:rPr lang="en-GB" dirty="0"/>
              <a:t>After the day</a:t>
            </a:r>
          </a:p>
          <a:p>
            <a:r>
              <a:rPr lang="en-GB" dirty="0"/>
              <a:t>Publicity</a:t>
            </a:r>
          </a:p>
        </p:txBody>
      </p:sp>
      <p:pic>
        <p:nvPicPr>
          <p:cNvPr id="6" name="Content Placeholder 3">
            <a:extLst>
              <a:ext uri="{FF2B5EF4-FFF2-40B4-BE49-F238E27FC236}">
                <a16:creationId xmlns:a16="http://schemas.microsoft.com/office/drawing/2014/main" id="{ABF278D7-BF93-4326-8460-8A4A548EE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7" name="Picture 6">
            <a:extLst>
              <a:ext uri="{FF2B5EF4-FFF2-40B4-BE49-F238E27FC236}">
                <a16:creationId xmlns:a16="http://schemas.microsoft.com/office/drawing/2014/main" id="{9E987ECD-9C7C-4528-8994-7EEF00C24D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36062" y="3693903"/>
            <a:ext cx="4056189" cy="2707912"/>
          </a:xfrm>
          <a:prstGeom prst="rect">
            <a:avLst/>
          </a:prstGeom>
        </p:spPr>
      </p:pic>
      <p:sp>
        <p:nvSpPr>
          <p:cNvPr id="12" name="TextBox 11">
            <a:extLst>
              <a:ext uri="{FF2B5EF4-FFF2-40B4-BE49-F238E27FC236}">
                <a16:creationId xmlns:a16="http://schemas.microsoft.com/office/drawing/2014/main" id="{9D2CC74B-36DC-4581-B719-ED0A4F57D9D0}"/>
              </a:ext>
            </a:extLst>
          </p:cNvPr>
          <p:cNvSpPr txBox="1"/>
          <p:nvPr/>
        </p:nvSpPr>
        <p:spPr>
          <a:xfrm>
            <a:off x="5279778" y="4228911"/>
            <a:ext cx="2016224" cy="1323439"/>
          </a:xfrm>
          <a:prstGeom prst="rect">
            <a:avLst/>
          </a:prstGeom>
          <a:noFill/>
        </p:spPr>
        <p:txBody>
          <a:bodyPr wrap="square">
            <a:spAutoFit/>
          </a:bodyPr>
          <a:lstStyle/>
          <a:p>
            <a:r>
              <a:rPr lang="en-GB" sz="2000" b="1" i="1" dirty="0">
                <a:solidFill>
                  <a:srgbClr val="FF0000"/>
                </a:solidFill>
              </a:rPr>
              <a:t>Please type questions in at any time during the webinar</a:t>
            </a:r>
          </a:p>
        </p:txBody>
      </p:sp>
    </p:spTree>
    <p:extLst>
      <p:ext uri="{BB962C8B-B14F-4D97-AF65-F5344CB8AC3E}">
        <p14:creationId xmlns:p14="http://schemas.microsoft.com/office/powerpoint/2010/main" val="276704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4494A-DB08-436C-A6C7-073694E087EC}"/>
              </a:ext>
            </a:extLst>
          </p:cNvPr>
          <p:cNvSpPr>
            <a:spLocks noGrp="1"/>
          </p:cNvSpPr>
          <p:nvPr>
            <p:ph type="title"/>
          </p:nvPr>
        </p:nvSpPr>
        <p:spPr>
          <a:xfrm>
            <a:off x="767408" y="548640"/>
            <a:ext cx="10972800" cy="1143000"/>
          </a:xfrm>
        </p:spPr>
        <p:txBody>
          <a:bodyPr/>
          <a:lstStyle/>
          <a:p>
            <a:pPr algn="l"/>
            <a:r>
              <a:rPr lang="en-GB" dirty="0">
                <a:solidFill>
                  <a:schemeClr val="tx1"/>
                </a:solidFill>
                <a:effectLst/>
              </a:rPr>
              <a:t>Impact and scope</a:t>
            </a:r>
            <a:r>
              <a:rPr lang="en-GB" b="0" dirty="0">
                <a:solidFill>
                  <a:schemeClr val="tx1"/>
                </a:solidFill>
                <a:effectLst/>
              </a:rPr>
              <a:t>:</a:t>
            </a:r>
          </a:p>
        </p:txBody>
      </p:sp>
      <p:sp>
        <p:nvSpPr>
          <p:cNvPr id="3" name="Content Placeholder 2">
            <a:extLst>
              <a:ext uri="{FF2B5EF4-FFF2-40B4-BE49-F238E27FC236}">
                <a16:creationId xmlns:a16="http://schemas.microsoft.com/office/drawing/2014/main" id="{3E770505-F053-4D3C-A083-6BF07B6B616C}"/>
              </a:ext>
            </a:extLst>
          </p:cNvPr>
          <p:cNvSpPr>
            <a:spLocks noGrp="1"/>
          </p:cNvSpPr>
          <p:nvPr>
            <p:ph idx="1"/>
          </p:nvPr>
        </p:nvSpPr>
        <p:spPr/>
        <p:txBody>
          <a:bodyPr/>
          <a:lstStyle/>
          <a:p>
            <a:pPr marL="137160" indent="0">
              <a:buNone/>
            </a:pPr>
            <a:r>
              <a:rPr lang="en-GB" sz="2400" b="1" i="1" dirty="0"/>
              <a:t> </a:t>
            </a:r>
            <a:r>
              <a:rPr lang="en-GB" sz="2400" b="1" dirty="0"/>
              <a:t>In 2018 Church of England conducted</a:t>
            </a:r>
          </a:p>
          <a:p>
            <a:pPr marL="137160" indent="0">
              <a:buNone/>
            </a:pPr>
            <a:r>
              <a:rPr lang="en-GB" sz="2400" dirty="0"/>
              <a:t>35,000 weddings </a:t>
            </a:r>
          </a:p>
          <a:p>
            <a:pPr marL="137160" indent="0">
              <a:buNone/>
            </a:pPr>
            <a:r>
              <a:rPr lang="en-GB" sz="2400" b="1" dirty="0">
                <a:solidFill>
                  <a:schemeClr val="accent2"/>
                </a:solidFill>
              </a:rPr>
              <a:t>Met 70,000 brides and grooms and 2.6 million guests</a:t>
            </a:r>
          </a:p>
          <a:p>
            <a:pPr marL="137160" indent="0">
              <a:buNone/>
            </a:pPr>
            <a:r>
              <a:rPr lang="en-GB" sz="2400" dirty="0"/>
              <a:t>85,000 baptisms of a child</a:t>
            </a:r>
          </a:p>
          <a:p>
            <a:pPr marL="137160" indent="0">
              <a:buNone/>
            </a:pPr>
            <a:r>
              <a:rPr lang="en-GB" sz="2400" b="1" dirty="0">
                <a:solidFill>
                  <a:schemeClr val="accent2"/>
                </a:solidFill>
              </a:rPr>
              <a:t>Met  500,000 parents, godparents, children and 4.3 – 6.4 million guests</a:t>
            </a:r>
          </a:p>
          <a:p>
            <a:pPr marL="137160" indent="0">
              <a:buNone/>
            </a:pPr>
            <a:endParaRPr lang="en-GB" sz="2400" i="1" dirty="0"/>
          </a:p>
          <a:p>
            <a:pPr marL="137160" indent="0">
              <a:buNone/>
            </a:pPr>
            <a:endParaRPr lang="en-GB" sz="2400" i="1" dirty="0"/>
          </a:p>
          <a:p>
            <a:pPr marL="137160" indent="0">
              <a:buNone/>
            </a:pPr>
            <a:r>
              <a:rPr lang="en-GB" sz="2400" i="1" dirty="0"/>
              <a:t>What’s your first thought? </a:t>
            </a:r>
          </a:p>
          <a:p>
            <a:pPr marL="137160" indent="0">
              <a:buNone/>
            </a:pPr>
            <a:r>
              <a:rPr lang="en-GB" sz="2400" i="1" dirty="0"/>
              <a:t>Who is your first thought? </a:t>
            </a:r>
          </a:p>
          <a:p>
            <a:pPr marL="137160" indent="0">
              <a:buNone/>
            </a:pPr>
            <a:endParaRPr lang="en-GB" dirty="0"/>
          </a:p>
          <a:p>
            <a:pPr marL="137160" indent="0">
              <a:buNone/>
            </a:pPr>
            <a:endParaRPr lang="en-GB" dirty="0"/>
          </a:p>
        </p:txBody>
      </p:sp>
      <p:pic>
        <p:nvPicPr>
          <p:cNvPr id="6" name="Content Placeholder 3">
            <a:extLst>
              <a:ext uri="{FF2B5EF4-FFF2-40B4-BE49-F238E27FC236}">
                <a16:creationId xmlns:a16="http://schemas.microsoft.com/office/drawing/2014/main" id="{0ACB3865-D5C9-4E00-8CAA-AE6E5F76DB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5" name="Picture 4">
            <a:extLst>
              <a:ext uri="{FF2B5EF4-FFF2-40B4-BE49-F238E27FC236}">
                <a16:creationId xmlns:a16="http://schemas.microsoft.com/office/drawing/2014/main" id="{5AE23920-2480-4D6D-BF3A-3C03BC9A1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3072" y="4037895"/>
            <a:ext cx="3842372" cy="2564568"/>
          </a:xfrm>
          <a:prstGeom prst="rect">
            <a:avLst/>
          </a:prstGeom>
        </p:spPr>
      </p:pic>
      <p:pic>
        <p:nvPicPr>
          <p:cNvPr id="9" name="Picture 8">
            <a:extLst>
              <a:ext uri="{FF2B5EF4-FFF2-40B4-BE49-F238E27FC236}">
                <a16:creationId xmlns:a16="http://schemas.microsoft.com/office/drawing/2014/main" id="{2EE59E98-E2AA-4796-8F45-8C435119B5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spTree>
    <p:extLst>
      <p:ext uri="{BB962C8B-B14F-4D97-AF65-F5344CB8AC3E}">
        <p14:creationId xmlns:p14="http://schemas.microsoft.com/office/powerpoint/2010/main" val="2812223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938" y="666527"/>
            <a:ext cx="8229600" cy="926976"/>
          </a:xfrm>
        </p:spPr>
        <p:txBody>
          <a:bodyPr/>
          <a:lstStyle/>
          <a:p>
            <a:pPr algn="l"/>
            <a:r>
              <a:rPr lang="en-US" dirty="0">
                <a:solidFill>
                  <a:srgbClr val="002060"/>
                </a:solidFill>
                <a:effectLst/>
                <a:latin typeface="+mn-lt"/>
              </a:rPr>
              <a:t> Come back after</a:t>
            </a:r>
            <a:endParaRPr lang="en-US" dirty="0">
              <a:solidFill>
                <a:schemeClr val="tx1"/>
              </a:solidFill>
              <a:effectLst/>
              <a:latin typeface="+mn-lt"/>
            </a:endParaRPr>
          </a:p>
        </p:txBody>
      </p:sp>
      <p:sp>
        <p:nvSpPr>
          <p:cNvPr id="3" name="Content Placeholder 2"/>
          <p:cNvSpPr>
            <a:spLocks noGrp="1"/>
          </p:cNvSpPr>
          <p:nvPr>
            <p:ph idx="1"/>
          </p:nvPr>
        </p:nvSpPr>
        <p:spPr>
          <a:xfrm>
            <a:off x="1055440" y="1801415"/>
            <a:ext cx="9422060" cy="4685109"/>
          </a:xfrm>
        </p:spPr>
        <p:txBody>
          <a:bodyPr>
            <a:normAutofit/>
          </a:bodyPr>
          <a:lstStyle/>
          <a:p>
            <a:r>
              <a:rPr lang="en-GB" dirty="0"/>
              <a:t>Welcome</a:t>
            </a:r>
          </a:p>
          <a:p>
            <a:r>
              <a:rPr lang="en-GB" dirty="0"/>
              <a:t>Delight</a:t>
            </a:r>
          </a:p>
          <a:p>
            <a:r>
              <a:rPr lang="en-GB" dirty="0"/>
              <a:t>Safety</a:t>
            </a:r>
          </a:p>
          <a:p>
            <a:r>
              <a:rPr lang="en-GB" dirty="0"/>
              <a:t>Expectations </a:t>
            </a:r>
          </a:p>
          <a:p>
            <a:r>
              <a:rPr lang="en-GB" dirty="0"/>
              <a:t>Same.. yet different? </a:t>
            </a:r>
          </a:p>
        </p:txBody>
      </p:sp>
      <p:pic>
        <p:nvPicPr>
          <p:cNvPr id="7" name="Content Placeholder 3">
            <a:extLst>
              <a:ext uri="{FF2B5EF4-FFF2-40B4-BE49-F238E27FC236}">
                <a16:creationId xmlns:a16="http://schemas.microsoft.com/office/drawing/2014/main" id="{75374F27-4870-4C4A-A337-929BC4FF96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5" name="Picture 4">
            <a:extLst>
              <a:ext uri="{FF2B5EF4-FFF2-40B4-BE49-F238E27FC236}">
                <a16:creationId xmlns:a16="http://schemas.microsoft.com/office/drawing/2014/main" id="{9A3675FD-4156-46D8-8D56-F9724D2E9A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72064" y="3148557"/>
            <a:ext cx="2240604" cy="3356992"/>
          </a:xfrm>
          <a:prstGeom prst="rect">
            <a:avLst/>
          </a:prstGeom>
        </p:spPr>
      </p:pic>
      <p:pic>
        <p:nvPicPr>
          <p:cNvPr id="11" name="Picture 10">
            <a:extLst>
              <a:ext uri="{FF2B5EF4-FFF2-40B4-BE49-F238E27FC236}">
                <a16:creationId xmlns:a16="http://schemas.microsoft.com/office/drawing/2014/main" id="{8C943AE1-B1A4-4A3B-B22C-450C04C6834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spTree>
    <p:extLst>
      <p:ext uri="{BB962C8B-B14F-4D97-AF65-F5344CB8AC3E}">
        <p14:creationId xmlns:p14="http://schemas.microsoft.com/office/powerpoint/2010/main" val="9311983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83318-338A-4F47-89B9-84FCDBD6C4C4}"/>
              </a:ext>
            </a:extLst>
          </p:cNvPr>
          <p:cNvSpPr>
            <a:spLocks noGrp="1"/>
          </p:cNvSpPr>
          <p:nvPr>
            <p:ph type="title"/>
          </p:nvPr>
        </p:nvSpPr>
        <p:spPr/>
        <p:txBody>
          <a:bodyPr>
            <a:noAutofit/>
          </a:bodyPr>
          <a:lstStyle/>
          <a:p>
            <a:r>
              <a:rPr lang="en-GB" sz="4000" dirty="0">
                <a:solidFill>
                  <a:schemeClr val="tx1"/>
                </a:solidFill>
                <a:effectLst/>
              </a:rPr>
              <a:t>Just respond :</a:t>
            </a:r>
            <a:br>
              <a:rPr lang="en-GB" sz="4000" dirty="0">
                <a:solidFill>
                  <a:schemeClr val="tx1"/>
                </a:solidFill>
                <a:effectLst/>
              </a:rPr>
            </a:br>
            <a:r>
              <a:rPr lang="en-GB" sz="4000" dirty="0">
                <a:solidFill>
                  <a:schemeClr val="tx1"/>
                </a:solidFill>
                <a:effectLst/>
              </a:rPr>
              <a:t>warmth vs process</a:t>
            </a:r>
          </a:p>
        </p:txBody>
      </p:sp>
      <p:graphicFrame>
        <p:nvGraphicFramePr>
          <p:cNvPr id="4" name="Content Placeholder 3">
            <a:extLst>
              <a:ext uri="{FF2B5EF4-FFF2-40B4-BE49-F238E27FC236}">
                <a16:creationId xmlns:a16="http://schemas.microsoft.com/office/drawing/2014/main" id="{DC1F650C-B33B-4835-9948-7640EC13A4EA}"/>
              </a:ext>
            </a:extLst>
          </p:cNvPr>
          <p:cNvGraphicFramePr>
            <a:graphicFrameLocks noGrp="1"/>
          </p:cNvGraphicFramePr>
          <p:nvPr>
            <p:ph idx="1"/>
            <p:extLst>
              <p:ext uri="{D42A27DB-BD31-4B8C-83A1-F6EECF244321}">
                <p14:modId xmlns:p14="http://schemas.microsoft.com/office/powerpoint/2010/main" val="3048015025"/>
              </p:ext>
            </p:extLst>
          </p:nvPr>
        </p:nvGraphicFramePr>
        <p:xfrm>
          <a:off x="3065708" y="1817694"/>
          <a:ext cx="7086752" cy="3225794"/>
        </p:xfrm>
        <a:graphic>
          <a:graphicData uri="http://schemas.openxmlformats.org/drawingml/2006/table">
            <a:tbl>
              <a:tblPr firstRow="1" bandRow="1">
                <a:tableStyleId>{5C22544A-7EE6-4342-B048-85BDC9FD1C3A}</a:tableStyleId>
              </a:tblPr>
              <a:tblGrid>
                <a:gridCol w="3543376">
                  <a:extLst>
                    <a:ext uri="{9D8B030D-6E8A-4147-A177-3AD203B41FA5}">
                      <a16:colId xmlns:a16="http://schemas.microsoft.com/office/drawing/2014/main" val="1310553407"/>
                    </a:ext>
                  </a:extLst>
                </a:gridCol>
                <a:gridCol w="3543376">
                  <a:extLst>
                    <a:ext uri="{9D8B030D-6E8A-4147-A177-3AD203B41FA5}">
                      <a16:colId xmlns:a16="http://schemas.microsoft.com/office/drawing/2014/main" val="2979823585"/>
                    </a:ext>
                  </a:extLst>
                </a:gridCol>
              </a:tblGrid>
              <a:tr h="1612897">
                <a:tc>
                  <a:txBody>
                    <a:bodyPr/>
                    <a:lstStyle/>
                    <a:p>
                      <a:endParaRPr lang="en-GB" sz="1800" dirty="0"/>
                    </a:p>
                    <a:p>
                      <a:endParaRPr lang="en-GB" sz="1800" dirty="0"/>
                    </a:p>
                    <a:p>
                      <a:r>
                        <a:rPr lang="en-GB" sz="1800" dirty="0"/>
                        <a:t>Anticipation and excitement</a:t>
                      </a:r>
                    </a:p>
                  </a:txBody>
                  <a:tcPr marL="69710" marR="69710" marT="34290" marB="34290"/>
                </a:tc>
                <a:tc>
                  <a:txBody>
                    <a:bodyPr/>
                    <a:lstStyle/>
                    <a:p>
                      <a:r>
                        <a:rPr lang="en-GB" sz="1400" dirty="0"/>
                        <a:t> </a:t>
                      </a:r>
                    </a:p>
                    <a:p>
                      <a:endParaRPr lang="en-GB" sz="1400" dirty="0"/>
                    </a:p>
                    <a:p>
                      <a:r>
                        <a:rPr lang="en-GB" sz="1800" dirty="0"/>
                        <a:t>Trust and delight</a:t>
                      </a:r>
                    </a:p>
                  </a:txBody>
                  <a:tcPr marL="69710" marR="69710" marT="34290" marB="34290"/>
                </a:tc>
                <a:extLst>
                  <a:ext uri="{0D108BD9-81ED-4DB2-BD59-A6C34878D82A}">
                    <a16:rowId xmlns:a16="http://schemas.microsoft.com/office/drawing/2014/main" val="2557957793"/>
                  </a:ext>
                </a:extLst>
              </a:tr>
              <a:tr h="1612897">
                <a:tc>
                  <a:txBody>
                    <a:bodyPr/>
                    <a:lstStyle/>
                    <a:p>
                      <a:r>
                        <a:rPr lang="en-GB" sz="1400" dirty="0"/>
                        <a:t> </a:t>
                      </a:r>
                    </a:p>
                    <a:p>
                      <a:endParaRPr lang="en-GB" sz="1400" dirty="0"/>
                    </a:p>
                    <a:p>
                      <a:endParaRPr lang="en-GB" sz="1800" dirty="0"/>
                    </a:p>
                    <a:p>
                      <a:r>
                        <a:rPr lang="en-GB" sz="1800" dirty="0"/>
                        <a:t>Fear and anxiety </a:t>
                      </a:r>
                    </a:p>
                  </a:txBody>
                  <a:tcPr marL="69710" marR="69710" marT="34290" marB="34290"/>
                </a:tc>
                <a:tc>
                  <a:txBody>
                    <a:bodyPr/>
                    <a:lstStyle/>
                    <a:p>
                      <a:endParaRPr lang="en-GB" sz="1800" dirty="0"/>
                    </a:p>
                    <a:p>
                      <a:endParaRPr lang="en-GB" sz="1800" dirty="0"/>
                    </a:p>
                    <a:p>
                      <a:r>
                        <a:rPr lang="en-GB" sz="1800" dirty="0"/>
                        <a:t>Reassurance and confidence</a:t>
                      </a:r>
                    </a:p>
                  </a:txBody>
                  <a:tcPr marL="69710" marR="69710" marT="34290" marB="34290"/>
                </a:tc>
                <a:extLst>
                  <a:ext uri="{0D108BD9-81ED-4DB2-BD59-A6C34878D82A}">
                    <a16:rowId xmlns:a16="http://schemas.microsoft.com/office/drawing/2014/main" val="1827440579"/>
                  </a:ext>
                </a:extLst>
              </a:tr>
            </a:tbl>
          </a:graphicData>
        </a:graphic>
      </p:graphicFrame>
      <p:sp>
        <p:nvSpPr>
          <p:cNvPr id="5" name="TextBox 4">
            <a:extLst>
              <a:ext uri="{FF2B5EF4-FFF2-40B4-BE49-F238E27FC236}">
                <a16:creationId xmlns:a16="http://schemas.microsoft.com/office/drawing/2014/main" id="{62C96967-6EF2-45EE-82C1-9593839E6A8B}"/>
              </a:ext>
            </a:extLst>
          </p:cNvPr>
          <p:cNvSpPr txBox="1"/>
          <p:nvPr/>
        </p:nvSpPr>
        <p:spPr>
          <a:xfrm>
            <a:off x="4072594" y="5589240"/>
            <a:ext cx="4318433" cy="523220"/>
          </a:xfrm>
          <a:prstGeom prst="rect">
            <a:avLst/>
          </a:prstGeom>
          <a:noFill/>
        </p:spPr>
        <p:txBody>
          <a:bodyPr wrap="square" rtlCol="0">
            <a:spAutoFit/>
          </a:bodyPr>
          <a:lstStyle/>
          <a:p>
            <a:r>
              <a:rPr lang="en-GB" sz="2800" dirty="0"/>
              <a:t>Process/</a:t>
            </a:r>
            <a:r>
              <a:rPr lang="en-GB" sz="2800" b="1" dirty="0"/>
              <a:t>transactional</a:t>
            </a:r>
          </a:p>
        </p:txBody>
      </p:sp>
      <p:sp>
        <p:nvSpPr>
          <p:cNvPr id="6" name="TextBox 5">
            <a:extLst>
              <a:ext uri="{FF2B5EF4-FFF2-40B4-BE49-F238E27FC236}">
                <a16:creationId xmlns:a16="http://schemas.microsoft.com/office/drawing/2014/main" id="{E869E4F8-8C57-43EE-9F85-6A6E4261FFC9}"/>
              </a:ext>
            </a:extLst>
          </p:cNvPr>
          <p:cNvSpPr txBox="1"/>
          <p:nvPr/>
        </p:nvSpPr>
        <p:spPr>
          <a:xfrm rot="16200000">
            <a:off x="292190" y="2809499"/>
            <a:ext cx="4017923" cy="523220"/>
          </a:xfrm>
          <a:prstGeom prst="rect">
            <a:avLst/>
          </a:prstGeom>
          <a:noFill/>
        </p:spPr>
        <p:txBody>
          <a:bodyPr wrap="square" rtlCol="0">
            <a:spAutoFit/>
          </a:bodyPr>
          <a:lstStyle/>
          <a:p>
            <a:r>
              <a:rPr lang="en-GB" sz="2800" dirty="0"/>
              <a:t>Warmth/</a:t>
            </a:r>
            <a:r>
              <a:rPr lang="en-GB" sz="2800" b="1" dirty="0"/>
              <a:t>relational</a:t>
            </a:r>
          </a:p>
        </p:txBody>
      </p:sp>
      <p:sp>
        <p:nvSpPr>
          <p:cNvPr id="7" name="Arrow: Right 6">
            <a:extLst>
              <a:ext uri="{FF2B5EF4-FFF2-40B4-BE49-F238E27FC236}">
                <a16:creationId xmlns:a16="http://schemas.microsoft.com/office/drawing/2014/main" id="{41BFD58E-3B2E-48B2-B276-4B7E70100768}"/>
              </a:ext>
            </a:extLst>
          </p:cNvPr>
          <p:cNvSpPr/>
          <p:nvPr/>
        </p:nvSpPr>
        <p:spPr>
          <a:xfrm>
            <a:off x="6231809" y="5080070"/>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rgbClr val="00B0F0"/>
              </a:solidFill>
            </a:endParaRPr>
          </a:p>
        </p:txBody>
      </p:sp>
      <p:sp>
        <p:nvSpPr>
          <p:cNvPr id="8" name="Arrow: Right 7">
            <a:extLst>
              <a:ext uri="{FF2B5EF4-FFF2-40B4-BE49-F238E27FC236}">
                <a16:creationId xmlns:a16="http://schemas.microsoft.com/office/drawing/2014/main" id="{56EFFDE7-805E-4F80-8BE5-A1B9A0A5FED2}"/>
              </a:ext>
            </a:extLst>
          </p:cNvPr>
          <p:cNvSpPr/>
          <p:nvPr/>
        </p:nvSpPr>
        <p:spPr>
          <a:xfrm rot="16200000">
            <a:off x="2465325" y="3355275"/>
            <a:ext cx="733806" cy="36347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10" name="Picture 9">
            <a:extLst>
              <a:ext uri="{FF2B5EF4-FFF2-40B4-BE49-F238E27FC236}">
                <a16:creationId xmlns:a16="http://schemas.microsoft.com/office/drawing/2014/main" id="{4FB4DB7A-9CD9-4C27-A4E9-4184F5D018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739" y="5358567"/>
            <a:ext cx="2339752" cy="1507786"/>
          </a:xfrm>
          <a:prstGeom prst="rect">
            <a:avLst/>
          </a:prstGeom>
        </p:spPr>
      </p:pic>
      <p:pic>
        <p:nvPicPr>
          <p:cNvPr id="11" name="Picture 10">
            <a:extLst>
              <a:ext uri="{FF2B5EF4-FFF2-40B4-BE49-F238E27FC236}">
                <a16:creationId xmlns:a16="http://schemas.microsoft.com/office/drawing/2014/main" id="{DE977C60-0B9E-4A85-A527-73E52E4EC5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cxnSp>
        <p:nvCxnSpPr>
          <p:cNvPr id="12" name="Straight Arrow Connector 11">
            <a:extLst>
              <a:ext uri="{FF2B5EF4-FFF2-40B4-BE49-F238E27FC236}">
                <a16:creationId xmlns:a16="http://schemas.microsoft.com/office/drawing/2014/main" id="{38CE45A5-B996-40C1-856F-4EE89945CBA3}"/>
              </a:ext>
            </a:extLst>
          </p:cNvPr>
          <p:cNvCxnSpPr/>
          <p:nvPr/>
        </p:nvCxnSpPr>
        <p:spPr>
          <a:xfrm flipV="1">
            <a:off x="4439816" y="2708920"/>
            <a:ext cx="3312368" cy="1296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5843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2E9E1BC-C7BF-42C1-BCBE-0A089E89D7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7698" y="3988652"/>
            <a:ext cx="5434302" cy="2840360"/>
          </a:xfrm>
          <a:prstGeom prst="rect">
            <a:avLst/>
          </a:prstGeom>
        </p:spPr>
      </p:pic>
      <p:pic>
        <p:nvPicPr>
          <p:cNvPr id="10" name="Picture 9">
            <a:extLst>
              <a:ext uri="{FF2B5EF4-FFF2-40B4-BE49-F238E27FC236}">
                <a16:creationId xmlns:a16="http://schemas.microsoft.com/office/drawing/2014/main" id="{DDCAD23A-27BC-4CB4-9215-5BEE16F07C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0973" y="4005064"/>
            <a:ext cx="4290053" cy="2840360"/>
          </a:xfrm>
          <a:prstGeom prst="rect">
            <a:avLst/>
          </a:prstGeom>
        </p:spPr>
      </p:pic>
      <p:sp>
        <p:nvSpPr>
          <p:cNvPr id="2" name="Title 1">
            <a:extLst>
              <a:ext uri="{FF2B5EF4-FFF2-40B4-BE49-F238E27FC236}">
                <a16:creationId xmlns:a16="http://schemas.microsoft.com/office/drawing/2014/main" id="{AEC546D7-BD98-42A7-80D0-CF22EE018901}"/>
              </a:ext>
            </a:extLst>
          </p:cNvPr>
          <p:cNvSpPr>
            <a:spLocks noGrp="1"/>
          </p:cNvSpPr>
          <p:nvPr>
            <p:ph type="title"/>
          </p:nvPr>
        </p:nvSpPr>
        <p:spPr>
          <a:xfrm>
            <a:off x="609599" y="673040"/>
            <a:ext cx="10972800" cy="1143000"/>
          </a:xfrm>
        </p:spPr>
        <p:txBody>
          <a:bodyPr/>
          <a:lstStyle/>
          <a:p>
            <a:pPr algn="l"/>
            <a:r>
              <a:rPr lang="en-GB" dirty="0">
                <a:solidFill>
                  <a:schemeClr val="tx1"/>
                </a:solidFill>
                <a:effectLst/>
              </a:rPr>
              <a:t>Special: relationship building</a:t>
            </a:r>
          </a:p>
        </p:txBody>
      </p:sp>
      <p:sp>
        <p:nvSpPr>
          <p:cNvPr id="3" name="Content Placeholder 2">
            <a:extLst>
              <a:ext uri="{FF2B5EF4-FFF2-40B4-BE49-F238E27FC236}">
                <a16:creationId xmlns:a16="http://schemas.microsoft.com/office/drawing/2014/main" id="{87244B04-B057-4547-98BA-6D86CE39389D}"/>
              </a:ext>
            </a:extLst>
          </p:cNvPr>
          <p:cNvSpPr>
            <a:spLocks noGrp="1"/>
          </p:cNvSpPr>
          <p:nvPr>
            <p:ph idx="1"/>
          </p:nvPr>
        </p:nvSpPr>
        <p:spPr>
          <a:xfrm>
            <a:off x="407368" y="1541925"/>
            <a:ext cx="10972800" cy="5156075"/>
          </a:xfrm>
        </p:spPr>
        <p:txBody>
          <a:bodyPr/>
          <a:lstStyle/>
          <a:p>
            <a:r>
              <a:rPr lang="en-GB" dirty="0"/>
              <a:t>Stories – joy and sadness</a:t>
            </a:r>
          </a:p>
          <a:p>
            <a:r>
              <a:rPr lang="en-GB" dirty="0"/>
              <a:t>Who?  couples, families</a:t>
            </a:r>
          </a:p>
          <a:p>
            <a:r>
              <a:rPr lang="en-GB" dirty="0"/>
              <a:t> Why and what? Information matters: </a:t>
            </a:r>
          </a:p>
          <a:p>
            <a:pPr marL="137160" indent="0">
              <a:buNone/>
            </a:pPr>
            <a:r>
              <a:rPr lang="en-GB" dirty="0"/>
              <a:t>       ‘out of sight, out of mind’ </a:t>
            </a:r>
          </a:p>
          <a:p>
            <a:r>
              <a:rPr lang="en-GB" dirty="0"/>
              <a:t>When: as much as you can</a:t>
            </a:r>
          </a:p>
          <a:p>
            <a:r>
              <a:rPr lang="en-GB" dirty="0"/>
              <a:t>How?    Phone and post</a:t>
            </a:r>
          </a:p>
          <a:p>
            <a:r>
              <a:rPr lang="en-GB" dirty="0"/>
              <a:t>On the day</a:t>
            </a:r>
          </a:p>
          <a:p>
            <a:pPr marL="137160" indent="0">
              <a:buNone/>
            </a:pPr>
            <a:endParaRPr lang="en-GB" dirty="0"/>
          </a:p>
          <a:p>
            <a:pPr marL="137160" indent="0">
              <a:buNone/>
            </a:pPr>
            <a:endParaRPr lang="en-GB" dirty="0"/>
          </a:p>
          <a:p>
            <a:pPr marL="137160" indent="0">
              <a:buNone/>
            </a:pPr>
            <a:endParaRPr lang="en-GB" dirty="0"/>
          </a:p>
        </p:txBody>
      </p:sp>
      <p:pic>
        <p:nvPicPr>
          <p:cNvPr id="5" name="Content Placeholder 3">
            <a:extLst>
              <a:ext uri="{FF2B5EF4-FFF2-40B4-BE49-F238E27FC236}">
                <a16:creationId xmlns:a16="http://schemas.microsoft.com/office/drawing/2014/main" id="{A9F21B8E-0FE2-47FF-BDA5-EE7FFE567B5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11" name="Picture 10">
            <a:extLst>
              <a:ext uri="{FF2B5EF4-FFF2-40B4-BE49-F238E27FC236}">
                <a16:creationId xmlns:a16="http://schemas.microsoft.com/office/drawing/2014/main" id="{2477A1A7-C984-4F5B-B960-FEFBBF1F6C4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pic>
        <p:nvPicPr>
          <p:cNvPr id="12" name="Picture 11">
            <a:extLst>
              <a:ext uri="{FF2B5EF4-FFF2-40B4-BE49-F238E27FC236}">
                <a16:creationId xmlns:a16="http://schemas.microsoft.com/office/drawing/2014/main" id="{759E778C-27E9-4E6D-80FB-4FCAC8D6CE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3980" y="152400"/>
            <a:ext cx="1880310" cy="789730"/>
          </a:xfrm>
          <a:prstGeom prst="rect">
            <a:avLst/>
          </a:prstGeom>
        </p:spPr>
      </p:pic>
    </p:spTree>
    <p:extLst>
      <p:ext uri="{BB962C8B-B14F-4D97-AF65-F5344CB8AC3E}">
        <p14:creationId xmlns:p14="http://schemas.microsoft.com/office/powerpoint/2010/main" val="3250304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E1BDD-6485-4DEB-8974-E5D6D2DB42EC}"/>
              </a:ext>
            </a:extLst>
          </p:cNvPr>
          <p:cNvSpPr>
            <a:spLocks noGrp="1"/>
          </p:cNvSpPr>
          <p:nvPr>
            <p:ph type="title"/>
          </p:nvPr>
        </p:nvSpPr>
        <p:spPr>
          <a:xfrm>
            <a:off x="763761" y="527730"/>
            <a:ext cx="10972800" cy="1143000"/>
          </a:xfrm>
        </p:spPr>
        <p:txBody>
          <a:bodyPr/>
          <a:lstStyle/>
          <a:p>
            <a:pPr algn="l"/>
            <a:r>
              <a:rPr lang="en-GB" b="1" dirty="0">
                <a:solidFill>
                  <a:srgbClr val="002060"/>
                </a:solidFill>
                <a:effectLst/>
              </a:rPr>
              <a:t> </a:t>
            </a:r>
            <a:r>
              <a:rPr lang="en-GB" dirty="0">
                <a:solidFill>
                  <a:srgbClr val="002060"/>
                </a:solidFill>
                <a:effectLst/>
              </a:rPr>
              <a:t>Significant: moments that matter</a:t>
            </a:r>
            <a:endParaRPr lang="en-GB" b="1" dirty="0">
              <a:solidFill>
                <a:srgbClr val="002060"/>
              </a:solidFill>
              <a:effectLst/>
            </a:endParaRPr>
          </a:p>
        </p:txBody>
      </p:sp>
      <p:sp>
        <p:nvSpPr>
          <p:cNvPr id="3" name="Content Placeholder 2">
            <a:extLst>
              <a:ext uri="{FF2B5EF4-FFF2-40B4-BE49-F238E27FC236}">
                <a16:creationId xmlns:a16="http://schemas.microsoft.com/office/drawing/2014/main" id="{B1F58848-1E4B-42C6-8F11-89481F769442}"/>
              </a:ext>
            </a:extLst>
          </p:cNvPr>
          <p:cNvSpPr>
            <a:spLocks noGrp="1"/>
          </p:cNvSpPr>
          <p:nvPr>
            <p:ph idx="1"/>
          </p:nvPr>
        </p:nvSpPr>
        <p:spPr>
          <a:xfrm>
            <a:off x="983432" y="1772816"/>
            <a:ext cx="10972800" cy="4709160"/>
          </a:xfrm>
        </p:spPr>
        <p:txBody>
          <a:bodyPr/>
          <a:lstStyle/>
          <a:p>
            <a:pPr marL="0" indent="0">
              <a:buNone/>
            </a:pPr>
            <a:r>
              <a:rPr lang="en-GB" b="1" dirty="0"/>
              <a:t>Banns and attendance: </a:t>
            </a:r>
          </a:p>
          <a:p>
            <a:pPr marL="457200" indent="-457200"/>
            <a:r>
              <a:rPr lang="en-GB" dirty="0"/>
              <a:t>Contact</a:t>
            </a:r>
          </a:p>
          <a:p>
            <a:pPr marL="457200" indent="-457200"/>
            <a:r>
              <a:rPr lang="en-GB" dirty="0"/>
              <a:t>Reassurance</a:t>
            </a:r>
          </a:p>
          <a:p>
            <a:pPr marL="457200" indent="-457200"/>
            <a:r>
              <a:rPr lang="en-GB" dirty="0"/>
              <a:t>Invitation </a:t>
            </a:r>
          </a:p>
          <a:p>
            <a:pPr marL="457200" indent="-457200"/>
            <a:r>
              <a:rPr lang="en-GB" dirty="0"/>
              <a:t>Welcome </a:t>
            </a:r>
          </a:p>
          <a:p>
            <a:pPr marL="457200" indent="-457200"/>
            <a:endParaRPr lang="en-GB" dirty="0"/>
          </a:p>
          <a:p>
            <a:pPr marL="457200" indent="-457200"/>
            <a:r>
              <a:rPr lang="en-GB" dirty="0"/>
              <a:t>Yourchurchwedding.org</a:t>
            </a:r>
          </a:p>
        </p:txBody>
      </p:sp>
      <p:pic>
        <p:nvPicPr>
          <p:cNvPr id="9" name="Content Placeholder 3">
            <a:extLst>
              <a:ext uri="{FF2B5EF4-FFF2-40B4-BE49-F238E27FC236}">
                <a16:creationId xmlns:a16="http://schemas.microsoft.com/office/drawing/2014/main" id="{93ACC716-F281-41F5-8267-1D49C3E407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9336" y="5320179"/>
            <a:ext cx="2340146" cy="1508833"/>
          </a:xfrm>
          <a:prstGeom prst="rect">
            <a:avLst/>
          </a:prstGeom>
        </p:spPr>
      </p:pic>
      <p:pic>
        <p:nvPicPr>
          <p:cNvPr id="5" name="Picture 4">
            <a:extLst>
              <a:ext uri="{FF2B5EF4-FFF2-40B4-BE49-F238E27FC236}">
                <a16:creationId xmlns:a16="http://schemas.microsoft.com/office/drawing/2014/main" id="{5D17B10E-3248-42DB-A775-557BDD0F05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168" y="4040813"/>
            <a:ext cx="4128393" cy="2756175"/>
          </a:xfrm>
          <a:prstGeom prst="rect">
            <a:avLst/>
          </a:prstGeom>
        </p:spPr>
      </p:pic>
      <p:pic>
        <p:nvPicPr>
          <p:cNvPr id="11" name="Picture 10">
            <a:extLst>
              <a:ext uri="{FF2B5EF4-FFF2-40B4-BE49-F238E27FC236}">
                <a16:creationId xmlns:a16="http://schemas.microsoft.com/office/drawing/2014/main" id="{87B77C97-F707-47F2-93C7-4729B67E6B0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spTree>
    <p:extLst>
      <p:ext uri="{BB962C8B-B14F-4D97-AF65-F5344CB8AC3E}">
        <p14:creationId xmlns:p14="http://schemas.microsoft.com/office/powerpoint/2010/main" val="3822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E0DF7CD-83A2-4AEC-8EF5-DFB176F0DC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39456">
            <a:off x="5570868" y="3877205"/>
            <a:ext cx="2881968" cy="272147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1AE1BDD-6485-4DEB-8974-E5D6D2DB42EC}"/>
              </a:ext>
            </a:extLst>
          </p:cNvPr>
          <p:cNvSpPr>
            <a:spLocks noGrp="1"/>
          </p:cNvSpPr>
          <p:nvPr>
            <p:ph type="title"/>
          </p:nvPr>
        </p:nvSpPr>
        <p:spPr>
          <a:xfrm>
            <a:off x="499538" y="623465"/>
            <a:ext cx="10972800" cy="1143000"/>
          </a:xfrm>
        </p:spPr>
        <p:txBody>
          <a:bodyPr/>
          <a:lstStyle/>
          <a:p>
            <a:pPr algn="l"/>
            <a:r>
              <a:rPr lang="en-GB" b="1" dirty="0">
                <a:solidFill>
                  <a:srgbClr val="002060"/>
                </a:solidFill>
                <a:effectLst/>
              </a:rPr>
              <a:t> </a:t>
            </a:r>
            <a:r>
              <a:rPr lang="en-GB" dirty="0">
                <a:solidFill>
                  <a:srgbClr val="002060"/>
                </a:solidFill>
                <a:effectLst/>
              </a:rPr>
              <a:t>Significant: moments that matter</a:t>
            </a:r>
            <a:endParaRPr lang="en-GB" b="1" dirty="0">
              <a:solidFill>
                <a:srgbClr val="002060"/>
              </a:solidFill>
              <a:effectLst/>
            </a:endParaRPr>
          </a:p>
        </p:txBody>
      </p:sp>
      <p:sp>
        <p:nvSpPr>
          <p:cNvPr id="3" name="Content Placeholder 2">
            <a:extLst>
              <a:ext uri="{FF2B5EF4-FFF2-40B4-BE49-F238E27FC236}">
                <a16:creationId xmlns:a16="http://schemas.microsoft.com/office/drawing/2014/main" id="{B1F58848-1E4B-42C6-8F11-89481F769442}"/>
              </a:ext>
            </a:extLst>
          </p:cNvPr>
          <p:cNvSpPr>
            <a:spLocks noGrp="1"/>
          </p:cNvSpPr>
          <p:nvPr>
            <p:ph idx="1"/>
          </p:nvPr>
        </p:nvSpPr>
        <p:spPr>
          <a:xfrm>
            <a:off x="703688" y="1732582"/>
            <a:ext cx="10972800" cy="4709160"/>
          </a:xfrm>
        </p:spPr>
        <p:txBody>
          <a:bodyPr/>
          <a:lstStyle/>
          <a:p>
            <a:pPr marL="0" indent="0">
              <a:buNone/>
            </a:pPr>
            <a:r>
              <a:rPr lang="en-GB" b="1" dirty="0"/>
              <a:t>The Wedding Day: </a:t>
            </a:r>
          </a:p>
          <a:p>
            <a:pPr marL="0" indent="0">
              <a:buNone/>
            </a:pPr>
            <a:endParaRPr lang="en-GB" b="1" dirty="0"/>
          </a:p>
          <a:p>
            <a:pPr marL="457200" indent="-457200"/>
            <a:r>
              <a:rPr lang="en-GB" dirty="0"/>
              <a:t>Rehearsal</a:t>
            </a:r>
          </a:p>
          <a:p>
            <a:pPr marL="457200" indent="-457200"/>
            <a:r>
              <a:rPr lang="en-GB" dirty="0"/>
              <a:t>Entry  - “Do you…” </a:t>
            </a:r>
          </a:p>
          <a:p>
            <a:pPr marL="457200" indent="-457200"/>
            <a:r>
              <a:rPr lang="en-GB" dirty="0"/>
              <a:t>Vows -   and other words</a:t>
            </a:r>
          </a:p>
          <a:p>
            <a:pPr marL="457200" indent="-457200"/>
            <a:r>
              <a:rPr lang="en-GB" dirty="0"/>
              <a:t>Guests …  </a:t>
            </a:r>
          </a:p>
          <a:p>
            <a:pPr marL="457200" indent="-457200"/>
            <a:r>
              <a:rPr lang="en-GB" dirty="0"/>
              <a:t>Exit -  music, photos </a:t>
            </a:r>
          </a:p>
          <a:p>
            <a:pPr marL="457200" indent="-457200"/>
            <a:r>
              <a:rPr lang="en-GB" dirty="0"/>
              <a:t>What next?</a:t>
            </a:r>
          </a:p>
          <a:p>
            <a:pPr marL="0" indent="0">
              <a:buNone/>
            </a:pPr>
            <a:endParaRPr lang="en-GB" b="1" dirty="0"/>
          </a:p>
        </p:txBody>
      </p:sp>
      <p:pic>
        <p:nvPicPr>
          <p:cNvPr id="9" name="Content Placeholder 3">
            <a:extLst>
              <a:ext uri="{FF2B5EF4-FFF2-40B4-BE49-F238E27FC236}">
                <a16:creationId xmlns:a16="http://schemas.microsoft.com/office/drawing/2014/main" id="{93ACC716-F281-41F5-8267-1D49C3E407F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94" y="5349167"/>
            <a:ext cx="2340146" cy="1508833"/>
          </a:xfrm>
          <a:prstGeom prst="rect">
            <a:avLst/>
          </a:prstGeom>
        </p:spPr>
      </p:pic>
      <p:pic>
        <p:nvPicPr>
          <p:cNvPr id="8" name="Picture 7">
            <a:extLst>
              <a:ext uri="{FF2B5EF4-FFF2-40B4-BE49-F238E27FC236}">
                <a16:creationId xmlns:a16="http://schemas.microsoft.com/office/drawing/2014/main" id="{FFC490C1-E20A-407E-ADE7-4E3E5719C03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04627" y="4195866"/>
            <a:ext cx="3654407" cy="2439511"/>
          </a:xfrm>
          <a:prstGeom prst="rect">
            <a:avLst/>
          </a:prstGeom>
        </p:spPr>
      </p:pic>
      <p:pic>
        <p:nvPicPr>
          <p:cNvPr id="10" name="Picture 9">
            <a:extLst>
              <a:ext uri="{FF2B5EF4-FFF2-40B4-BE49-F238E27FC236}">
                <a16:creationId xmlns:a16="http://schemas.microsoft.com/office/drawing/2014/main" id="{A628431E-50FB-4C8E-8DAC-5F54923138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80" y="0"/>
            <a:ext cx="1880310" cy="789730"/>
          </a:xfrm>
          <a:prstGeom prst="rect">
            <a:avLst/>
          </a:prstGeom>
        </p:spPr>
      </p:pic>
      <p:sp>
        <p:nvSpPr>
          <p:cNvPr id="4" name="TextBox 3">
            <a:extLst>
              <a:ext uri="{FF2B5EF4-FFF2-40B4-BE49-F238E27FC236}">
                <a16:creationId xmlns:a16="http://schemas.microsoft.com/office/drawing/2014/main" id="{99594C1C-1FBA-4D7A-9813-4D28A0039527}"/>
              </a:ext>
            </a:extLst>
          </p:cNvPr>
          <p:cNvSpPr txBox="1"/>
          <p:nvPr/>
        </p:nvSpPr>
        <p:spPr>
          <a:xfrm>
            <a:off x="6224796" y="4087162"/>
            <a:ext cx="1527388" cy="637982"/>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865361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20226</TotalTime>
  <Words>1179</Words>
  <Application>Microsoft Office PowerPoint</Application>
  <PresentationFormat>Widescreen</PresentationFormat>
  <Paragraphs>170</Paragraphs>
  <Slides>20</Slides>
  <Notes>18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20</vt:i4>
      </vt:variant>
    </vt:vector>
  </HeadingPairs>
  <TitlesOfParts>
    <vt:vector size="29" baseType="lpstr">
      <vt:lpstr>Arial</vt:lpstr>
      <vt:lpstr>Book Antiqua</vt:lpstr>
      <vt:lpstr>Calibri</vt:lpstr>
      <vt:lpstr>Gill Sans MT</vt:lpstr>
      <vt:lpstr>Lucida Sans</vt:lpstr>
      <vt:lpstr>Wingdings</vt:lpstr>
      <vt:lpstr>Wingdings 2</vt:lpstr>
      <vt:lpstr>Wingdings 3</vt:lpstr>
      <vt:lpstr>Apex</vt:lpstr>
      <vt:lpstr>PowerPoint Presentation</vt:lpstr>
      <vt:lpstr>PowerPoint Presentation</vt:lpstr>
      <vt:lpstr>What we will cover: </vt:lpstr>
      <vt:lpstr>Impact and scope:</vt:lpstr>
      <vt:lpstr> Come back after</vt:lpstr>
      <vt:lpstr>Just respond : warmth vs process</vt:lpstr>
      <vt:lpstr>Special: relationship building</vt:lpstr>
      <vt:lpstr> Significant: moments that matter</vt:lpstr>
      <vt:lpstr> Significant: moments that matter</vt:lpstr>
      <vt:lpstr> Significant: moments that matter</vt:lpstr>
      <vt:lpstr> Significant: creativity</vt:lpstr>
      <vt:lpstr>After the day</vt:lpstr>
      <vt:lpstr>Publicity: </vt:lpstr>
      <vt:lpstr>Just ask</vt:lpstr>
      <vt:lpstr>Resources:</vt:lpstr>
      <vt:lpstr>PowerPoint Presentation</vt:lpstr>
      <vt:lpstr>ChurchPrintHub: </vt:lpstr>
      <vt:lpstr>Come back after: a future concern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It’s your funeral</dc:title>
  <dc:creator>Sandra</dc:creator>
  <cp:lastModifiedBy>Sandra Millar</cp:lastModifiedBy>
  <cp:revision>415</cp:revision>
  <cp:lastPrinted>2020-04-30T13:56:58Z</cp:lastPrinted>
  <dcterms:created xsi:type="dcterms:W3CDTF">2013-02-21T11:03:38Z</dcterms:created>
  <dcterms:modified xsi:type="dcterms:W3CDTF">2020-07-07T11:14:48Z</dcterms:modified>
</cp:coreProperties>
</file>